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9" r:id="rId4"/>
    <p:sldId id="260" r:id="rId5"/>
    <p:sldId id="258" r:id="rId6"/>
    <p:sldId id="263" r:id="rId7"/>
    <p:sldId id="261" r:id="rId8"/>
  </p:sldIdLst>
  <p:sldSz cx="9144000" cy="6858000" type="screen4x3"/>
  <p:notesSz cx="6858000" cy="9144000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76" autoAdjust="0"/>
  </p:normalViewPr>
  <p:slideViewPr>
    <p:cSldViewPr snapToGrid="0" snapToObjects="1">
      <p:cViewPr varScale="1">
        <p:scale>
          <a:sx n="122" d="100"/>
          <a:sy n="122" d="100"/>
        </p:scale>
        <p:origin x="120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B449AB-0B74-2649-9837-45F2FA18A09E}" type="datetimeFigureOut">
              <a:rPr lang="sv-SE" smtClean="0"/>
              <a:t>2017-09-14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68AD9D-5E96-434C-9A64-4DFD35687BC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509025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BDA081-9E17-8E4E-BFEC-AB74BD362301}" type="datetimeFigureOut">
              <a:rPr lang="sv-SE" smtClean="0"/>
              <a:t>2017-09-14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10286B-FADE-FD49-A3A6-99A8E59D2B5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030333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73468" y="4580832"/>
            <a:ext cx="6408320" cy="933450"/>
          </a:xfrm>
        </p:spPr>
        <p:txBody>
          <a:bodyPr>
            <a:normAutofit/>
          </a:bodyPr>
          <a:lstStyle>
            <a:lvl1pPr>
              <a:defRPr sz="3600" cap="small" baseline="0"/>
            </a:lvl1pPr>
          </a:lstStyle>
          <a:p>
            <a:r>
              <a:rPr lang="sv-SE" dirty="0" smtClean="0"/>
              <a:t>presentationens namn</a:t>
            </a:r>
            <a:endParaRPr lang="sv-S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73468" y="5518763"/>
            <a:ext cx="6408320" cy="1062650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2000" b="1" i="1" baseline="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smtClean="0"/>
              <a:t>Ditt namn samt datum och plats</a:t>
            </a:r>
          </a:p>
        </p:txBody>
      </p:sp>
      <p:sp>
        <p:nvSpPr>
          <p:cNvPr id="14" name="Freeform 6"/>
          <p:cNvSpPr/>
          <p:nvPr userDrawn="1"/>
        </p:nvSpPr>
        <p:spPr>
          <a:xfrm>
            <a:off x="-2382" y="0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7"/>
          <p:cNvSpPr/>
          <p:nvPr userDrawn="1"/>
        </p:nvSpPr>
        <p:spPr>
          <a:xfrm>
            <a:off x="-2380" y="659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6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6"/>
          <p:cNvSpPr/>
          <p:nvPr userDrawn="1"/>
        </p:nvSpPr>
        <p:spPr>
          <a:xfrm rot="10800000">
            <a:off x="1" y="1807368"/>
            <a:ext cx="3574257" cy="1794614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7"/>
          <p:cNvSpPr/>
          <p:nvPr userDrawn="1"/>
        </p:nvSpPr>
        <p:spPr>
          <a:xfrm rot="10800000">
            <a:off x="4" y="1807367"/>
            <a:ext cx="9146380" cy="179461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6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Bildobjekt 17" descr="Logo_Ladok_CMYK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9053" y="246950"/>
            <a:ext cx="2334312" cy="65711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822960" y="365760"/>
            <a:ext cx="7520940" cy="548640"/>
          </a:xfrm>
        </p:spPr>
        <p:txBody>
          <a:bodyPr/>
          <a:lstStyle>
            <a:lvl1pPr>
              <a:defRPr sz="2800" cap="none"/>
            </a:lvl1pPr>
          </a:lstStyle>
          <a:p>
            <a:r>
              <a:rPr lang="en-US" dirty="0" smtClean="0"/>
              <a:t>RUBRIK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4201622"/>
          </a:xfrm>
        </p:spPr>
        <p:txBody>
          <a:bodyPr>
            <a:normAutofit/>
          </a:bodyPr>
          <a:lstStyle>
            <a:lvl1pPr>
              <a:defRPr sz="2400">
                <a:latin typeface="Franklin Gothic Book"/>
                <a:cs typeface="Franklin Gothic Book"/>
              </a:defRPr>
            </a:lvl1pPr>
            <a:lvl2pPr>
              <a:defRPr sz="2000">
                <a:latin typeface="Franklin Gothic Book"/>
                <a:cs typeface="Franklin Gothic Book"/>
              </a:defRPr>
            </a:lvl2pPr>
            <a:lvl3pPr>
              <a:defRPr sz="2000">
                <a:latin typeface="Franklin Gothic Book"/>
                <a:cs typeface="Franklin Gothic Book"/>
              </a:defRPr>
            </a:lvl3pPr>
            <a:lvl4pPr>
              <a:defRPr sz="2000">
                <a:latin typeface="Franklin Gothic Book"/>
                <a:cs typeface="Franklin Gothic Book"/>
              </a:defRPr>
            </a:lvl4pPr>
            <a:lvl5pPr>
              <a:defRPr sz="2000">
                <a:latin typeface="Franklin Gothic Book"/>
                <a:cs typeface="Franklin Gothic Book"/>
              </a:defRPr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15" name="Slide Number Placeholder 5"/>
          <p:cNvSpPr txBox="1">
            <a:spLocks/>
          </p:cNvSpPr>
          <p:nvPr userDrawn="1"/>
        </p:nvSpPr>
        <p:spPr>
          <a:xfrm>
            <a:off x="130276" y="390192"/>
            <a:ext cx="502920" cy="502920"/>
          </a:xfrm>
          <a:prstGeom prst="ellipse">
            <a:avLst/>
          </a:prstGeom>
          <a:solidFill>
            <a:schemeClr val="tx2"/>
          </a:solidFill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65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9" name="Grupp 18"/>
          <p:cNvGrpSpPr/>
          <p:nvPr userDrawn="1"/>
        </p:nvGrpSpPr>
        <p:grpSpPr>
          <a:xfrm>
            <a:off x="0" y="5494741"/>
            <a:ext cx="9144000" cy="1363259"/>
            <a:chOff x="0" y="5494741"/>
            <a:chExt cx="9144000" cy="1363259"/>
          </a:xfrm>
        </p:grpSpPr>
        <p:pic>
          <p:nvPicPr>
            <p:cNvPr id="18" name="Bildobjekt 17" descr="sidfot_ppt.jpg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5494741"/>
              <a:ext cx="9144000" cy="1363259"/>
            </a:xfrm>
            <a:prstGeom prst="rect">
              <a:avLst/>
            </a:prstGeom>
          </p:spPr>
        </p:pic>
        <p:pic>
          <p:nvPicPr>
            <p:cNvPr id="16" name="Bildobjekt 15" descr="Logo_Ladok_CMYK.eps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81623" y="5873653"/>
              <a:ext cx="2334312" cy="657112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vsnittsrubrik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855742" y="2443162"/>
            <a:ext cx="5638800" cy="1362075"/>
          </a:xfrm>
        </p:spPr>
        <p:txBody>
          <a:bodyPr anchor="t" anchorCtr="0">
            <a:normAutofit/>
          </a:bodyPr>
          <a:lstStyle>
            <a:lvl1pPr algn="ctr">
              <a:defRPr sz="4000" b="0" cap="none" baseline="0">
                <a:solidFill>
                  <a:schemeClr val="bg1"/>
                </a:solidFill>
              </a:defRPr>
            </a:lvl1pPr>
          </a:lstStyle>
          <a:p>
            <a:r>
              <a:rPr lang="sv-SE" dirty="0" smtClean="0"/>
              <a:t>AVSNITTETS RUBRIK</a:t>
            </a:r>
            <a:endParaRPr lang="sv-SE" dirty="0"/>
          </a:p>
        </p:txBody>
      </p:sp>
      <p:sp>
        <p:nvSpPr>
          <p:cNvPr id="10" name="textruta 9"/>
          <p:cNvSpPr txBox="1"/>
          <p:nvPr userDrawn="1"/>
        </p:nvSpPr>
        <p:spPr>
          <a:xfrm>
            <a:off x="7655036" y="624564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66278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178659" y="365760"/>
            <a:ext cx="502920" cy="502920"/>
          </a:xfrm>
          <a:prstGeom prst="ellipse">
            <a:avLst/>
          </a:prstGeom>
          <a:solidFill>
            <a:schemeClr val="tx2"/>
          </a:solidFill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65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139297"/>
            <a:ext cx="3657600" cy="361413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2"/>
          </p:nvPr>
        </p:nvSpPr>
        <p:spPr>
          <a:xfrm>
            <a:off x="4724320" y="1139296"/>
            <a:ext cx="3657600" cy="361413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dirty="0"/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822960" y="365760"/>
            <a:ext cx="7520940" cy="548640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 dirty="0" smtClean="0"/>
              <a:t>RUBRIK</a:t>
            </a:r>
            <a:endParaRPr lang="en-US" dirty="0"/>
          </a:p>
        </p:txBody>
      </p:sp>
      <p:pic>
        <p:nvPicPr>
          <p:cNvPr id="20" name="Bildobjekt 19" descr="sidfot_ppt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94741"/>
            <a:ext cx="9144000" cy="1363259"/>
          </a:xfrm>
          <a:prstGeom prst="rect">
            <a:avLst/>
          </a:prstGeom>
        </p:spPr>
      </p:pic>
      <p:pic>
        <p:nvPicPr>
          <p:cNvPr id="21" name="Bildobjekt 20" descr="Logo_Ladok_CMYK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1623" y="5873653"/>
            <a:ext cx="2334312" cy="657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4415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145144" y="365760"/>
            <a:ext cx="502920" cy="502920"/>
          </a:xfrm>
          <a:prstGeom prst="ellipse">
            <a:avLst/>
          </a:prstGeom>
          <a:solidFill>
            <a:schemeClr val="tx2"/>
          </a:solidFill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65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"/>
          </p:nvPr>
        </p:nvSpPr>
        <p:spPr>
          <a:xfrm>
            <a:off x="809888" y="1068224"/>
            <a:ext cx="3657600" cy="322729"/>
          </a:xfrm>
          <a:prstGeom prst="rect">
            <a:avLst/>
          </a:prstGeom>
          <a:solidFill>
            <a:schemeClr val="tx2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2225" y="1068224"/>
            <a:ext cx="3657600" cy="322729"/>
          </a:xfrm>
          <a:prstGeom prst="rect">
            <a:avLst/>
          </a:prstGeom>
          <a:solidFill>
            <a:schemeClr val="accent6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sz="half" idx="10"/>
          </p:nvPr>
        </p:nvSpPr>
        <p:spPr>
          <a:xfrm>
            <a:off x="822960" y="1390953"/>
            <a:ext cx="3657600" cy="336247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dirty="0"/>
          </a:p>
        </p:txBody>
      </p:sp>
      <p:sp>
        <p:nvSpPr>
          <p:cNvPr id="16" name="Content Placeholder 3"/>
          <p:cNvSpPr>
            <a:spLocks noGrp="1"/>
          </p:cNvSpPr>
          <p:nvPr>
            <p:ph sz="half" idx="2"/>
          </p:nvPr>
        </p:nvSpPr>
        <p:spPr>
          <a:xfrm>
            <a:off x="4724320" y="1390952"/>
            <a:ext cx="3657600" cy="336247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dirty="0"/>
          </a:p>
        </p:txBody>
      </p:sp>
      <p:sp>
        <p:nvSpPr>
          <p:cNvPr id="17" name="Title 1"/>
          <p:cNvSpPr>
            <a:spLocks noGrp="1"/>
          </p:cNvSpPr>
          <p:nvPr>
            <p:ph type="title" hasCustomPrompt="1"/>
          </p:nvPr>
        </p:nvSpPr>
        <p:spPr>
          <a:xfrm>
            <a:off x="822960" y="365760"/>
            <a:ext cx="7520940" cy="548640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 dirty="0" smtClean="0"/>
              <a:t>RUBRIK</a:t>
            </a:r>
            <a:endParaRPr lang="en-US" dirty="0"/>
          </a:p>
        </p:txBody>
      </p:sp>
      <p:pic>
        <p:nvPicPr>
          <p:cNvPr id="18" name="Bildobjekt 17" descr="sidfot_ppt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94741"/>
            <a:ext cx="9144000" cy="1363259"/>
          </a:xfrm>
          <a:prstGeom prst="rect">
            <a:avLst/>
          </a:prstGeom>
        </p:spPr>
      </p:pic>
      <p:pic>
        <p:nvPicPr>
          <p:cNvPr id="19" name="Bildobjekt 18" descr="Logo_Ladok_CMYK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1623" y="5873653"/>
            <a:ext cx="2334312" cy="657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4165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 txBox="1">
            <a:spLocks/>
          </p:cNvSpPr>
          <p:nvPr userDrawn="1"/>
        </p:nvSpPr>
        <p:spPr>
          <a:xfrm>
            <a:off x="145144" y="365760"/>
            <a:ext cx="502920" cy="502920"/>
          </a:xfrm>
          <a:prstGeom prst="ellipse">
            <a:avLst/>
          </a:prstGeom>
          <a:solidFill>
            <a:schemeClr val="tx2"/>
          </a:solidFill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65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822960" y="365760"/>
            <a:ext cx="7520940" cy="548640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 dirty="0" smtClean="0"/>
              <a:t>RUBRIK</a:t>
            </a:r>
            <a:endParaRPr lang="en-US" dirty="0"/>
          </a:p>
        </p:txBody>
      </p:sp>
      <p:pic>
        <p:nvPicPr>
          <p:cNvPr id="7" name="Bildobjekt 6" descr="Logo_Ladok_CMYK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1623" y="5992186"/>
            <a:ext cx="2334312" cy="65711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 descr="Logo_Ladok_CMYK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1623" y="5992186"/>
            <a:ext cx="2334312" cy="657112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779486"/>
            <a:ext cx="7556313" cy="43466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dirty="0"/>
          </a:p>
        </p:txBody>
      </p:sp>
      <p:sp>
        <p:nvSpPr>
          <p:cNvPr id="8" name="textruta 7"/>
          <p:cNvSpPr txBox="1"/>
          <p:nvPr/>
        </p:nvSpPr>
        <p:spPr>
          <a:xfrm>
            <a:off x="-488471" y="2491281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4"/>
          </p:nvPr>
        </p:nvSpPr>
        <p:spPr>
          <a:xfrm>
            <a:off x="498474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i="1">
                <a:solidFill>
                  <a:srgbClr val="000000"/>
                </a:solidFill>
                <a:latin typeface="Times New Roman"/>
                <a:cs typeface="Times New Roman"/>
              </a:defRPr>
            </a:lvl1pPr>
          </a:lstStyle>
          <a:p>
            <a:fld id="{C3624339-6E07-2B43-A0D3-62133557D843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80" r:id="rId3"/>
    <p:sldLayoutId id="2147483683" r:id="rId4"/>
    <p:sldLayoutId id="2147483693" r:id="rId5"/>
    <p:sldLayoutId id="2147483671" r:id="rId6"/>
    <p:sldLayoutId id="2147483672" r:id="rId7"/>
  </p:sldLayoutIdLst>
  <p:txStyles>
    <p:titleStyle>
      <a:lvl1pPr algn="l" defTabSz="914400" rtl="0" eaLnBrk="1" latinLnBrk="0" hangingPunct="1">
        <a:spcBef>
          <a:spcPct val="0"/>
        </a:spcBef>
        <a:buNone/>
        <a:defRPr sz="2800" b="0" i="0" kern="1200" cap="none" spc="0">
          <a:solidFill>
            <a:schemeClr val="tx1"/>
          </a:solidFill>
          <a:latin typeface="Impact"/>
          <a:ea typeface="+mj-ea"/>
          <a:cs typeface="Impact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100000"/>
        <a:buFont typeface="Arial"/>
        <a:buChar char="•"/>
        <a:defRPr sz="2400" b="0" i="0" kern="1200">
          <a:solidFill>
            <a:srgbClr val="000000"/>
          </a:solidFill>
          <a:latin typeface="Franklin Gothic Book"/>
          <a:ea typeface="+mn-ea"/>
          <a:cs typeface="Franklin Gothic Book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00000"/>
        <a:buFont typeface="Arial"/>
        <a:buChar char="•"/>
        <a:defRPr sz="2400" b="0" i="0" kern="1200">
          <a:solidFill>
            <a:srgbClr val="000000"/>
          </a:solidFill>
          <a:latin typeface="Franklin Gothic Book"/>
          <a:ea typeface="+mn-ea"/>
          <a:cs typeface="Franklin Gothic Book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Arial"/>
        <a:buChar char="•"/>
        <a:defRPr sz="2400" b="0" i="0" kern="1200">
          <a:solidFill>
            <a:srgbClr val="000000"/>
          </a:solidFill>
          <a:latin typeface="Franklin Gothic Book"/>
          <a:ea typeface="+mn-ea"/>
          <a:cs typeface="Franklin Gothic Book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00000"/>
        <a:buFont typeface="Arial"/>
        <a:buChar char="•"/>
        <a:defRPr sz="2400" b="0" i="0" kern="1200">
          <a:solidFill>
            <a:srgbClr val="000000"/>
          </a:solidFill>
          <a:latin typeface="Franklin Gothic Book"/>
          <a:ea typeface="+mn-ea"/>
          <a:cs typeface="Franklin Gothic Book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Arial"/>
        <a:buChar char="•"/>
        <a:defRPr sz="2400" b="0" i="0" kern="1200">
          <a:solidFill>
            <a:srgbClr val="000000"/>
          </a:solidFill>
          <a:latin typeface="Franklin Gothic Book"/>
          <a:ea typeface="+mn-ea"/>
          <a:cs typeface="Franklin Gothic Book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Tillgodoräknanden i nya </a:t>
            </a:r>
            <a:r>
              <a:rPr lang="sv-SE" dirty="0" err="1" smtClean="0"/>
              <a:t>ladok</a:t>
            </a: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>webbutbildning 2017-09-12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sv-SE" b="0" i="0" dirty="0" smtClean="0"/>
          </a:p>
          <a:p>
            <a:r>
              <a:rPr lang="sv-SE" b="0" i="0" dirty="0" smtClean="0"/>
              <a:t>Anna Sandberg Telléus</a:t>
            </a:r>
            <a:endParaRPr lang="sv-SE" b="0" i="0" dirty="0"/>
          </a:p>
        </p:txBody>
      </p:sp>
    </p:spTree>
    <p:extLst>
      <p:ext uri="{BB962C8B-B14F-4D97-AF65-F5344CB8AC3E}">
        <p14:creationId xmlns:p14="http://schemas.microsoft.com/office/powerpoint/2010/main" val="2905681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Agenda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v-SE" dirty="0" smtClean="0"/>
              <a:t>Kommande utbildningar</a:t>
            </a:r>
          </a:p>
          <a:p>
            <a:r>
              <a:rPr lang="sv-SE" dirty="0" smtClean="0"/>
              <a:t>Översyn av tillgodoräknandehanteringen i nya Ladok</a:t>
            </a:r>
          </a:p>
          <a:p>
            <a:r>
              <a:rPr lang="sv-SE" dirty="0" smtClean="0"/>
              <a:t>Vad tillgodoräknandet består av</a:t>
            </a:r>
          </a:p>
          <a:p>
            <a:r>
              <a:rPr lang="sv-SE" dirty="0" smtClean="0"/>
              <a:t>Tillgodoräknandet som helhet</a:t>
            </a:r>
          </a:p>
          <a:p>
            <a:r>
              <a:rPr lang="sv-SE" dirty="0" smtClean="0"/>
              <a:t>Annat resultat och annan merit</a:t>
            </a:r>
          </a:p>
          <a:p>
            <a:r>
              <a:rPr lang="sv-SE" dirty="0" smtClean="0"/>
              <a:t>Tillgodoräknande kopplat till utbyte</a:t>
            </a:r>
          </a:p>
          <a:p>
            <a:r>
              <a:rPr lang="sv-SE" dirty="0" smtClean="0"/>
              <a:t>Demo av systemet</a:t>
            </a:r>
          </a:p>
          <a:p>
            <a:pPr lvl="1"/>
            <a:r>
              <a:rPr lang="sv-SE" dirty="0" smtClean="0"/>
              <a:t>Scenarior för tillgodoräknande</a:t>
            </a:r>
          </a:p>
          <a:p>
            <a:pPr lvl="1"/>
            <a:r>
              <a:rPr lang="sv-SE" dirty="0" smtClean="0"/>
              <a:t>Utfall i examen</a:t>
            </a:r>
          </a:p>
          <a:p>
            <a:r>
              <a:rPr lang="sv-SE" dirty="0" smtClean="0"/>
              <a:t>Frågor</a:t>
            </a:r>
          </a:p>
          <a:p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11663441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Vad tillgodoräknandet består av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b="1" dirty="0" smtClean="0"/>
              <a:t>Grund</a:t>
            </a:r>
            <a:r>
              <a:rPr lang="sv-SE" dirty="0" smtClean="0"/>
              <a:t> för tillgodoräknande (det studenten har med sig)</a:t>
            </a:r>
          </a:p>
          <a:p>
            <a:pPr lvl="1"/>
            <a:r>
              <a:rPr lang="sv-SE" dirty="0" smtClean="0"/>
              <a:t>Kurs eller del av kurs (från Ladok3-lärosäte)</a:t>
            </a:r>
          </a:p>
          <a:p>
            <a:pPr lvl="1"/>
            <a:r>
              <a:rPr lang="sv-SE" dirty="0" smtClean="0"/>
              <a:t>Annat resultat</a:t>
            </a:r>
          </a:p>
          <a:p>
            <a:pPr lvl="1"/>
            <a:r>
              <a:rPr lang="sv-SE" dirty="0" smtClean="0"/>
              <a:t>Annan merit</a:t>
            </a:r>
          </a:p>
          <a:p>
            <a:r>
              <a:rPr lang="sv-SE" dirty="0" smtClean="0"/>
              <a:t>Det som något tillgodoräknas </a:t>
            </a:r>
            <a:r>
              <a:rPr lang="sv-SE" b="1" dirty="0" smtClean="0"/>
              <a:t>som</a:t>
            </a:r>
          </a:p>
          <a:p>
            <a:pPr lvl="1"/>
            <a:r>
              <a:rPr lang="sv-SE" dirty="0" smtClean="0"/>
              <a:t>Kurs</a:t>
            </a:r>
          </a:p>
          <a:p>
            <a:pPr lvl="1"/>
            <a:r>
              <a:rPr lang="sv-SE" dirty="0" smtClean="0"/>
              <a:t>Del av kurs</a:t>
            </a:r>
          </a:p>
          <a:p>
            <a:pPr lvl="1"/>
            <a:r>
              <a:rPr lang="sv-SE" dirty="0" smtClean="0"/>
              <a:t>Annan specifikation (”fritext”)</a:t>
            </a:r>
          </a:p>
          <a:p>
            <a:r>
              <a:rPr lang="sv-SE" dirty="0" smtClean="0"/>
              <a:t>Eventuell koppling till kurspaketering</a:t>
            </a:r>
          </a:p>
          <a:p>
            <a:pPr lvl="1"/>
            <a:r>
              <a:rPr lang="sv-SE" dirty="0" smtClean="0"/>
              <a:t>Kan vara program, utbyte</a:t>
            </a:r>
          </a:p>
          <a:p>
            <a:pPr lvl="1"/>
            <a:endParaRPr lang="sv-SE" dirty="0" smtClean="0"/>
          </a:p>
          <a:p>
            <a:endParaRPr lang="sv-SE" b="1" dirty="0"/>
          </a:p>
        </p:txBody>
      </p:sp>
    </p:spTree>
    <p:extLst>
      <p:ext uri="{BB962C8B-B14F-4D97-AF65-F5344CB8AC3E}">
        <p14:creationId xmlns:p14="http://schemas.microsoft.com/office/powerpoint/2010/main" val="23402137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Tillgodoräknandet som helhet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v-SE" dirty="0" smtClean="0"/>
              <a:t>Ett tillgodoräknandebeslut betraktas som en sammanhållen enhet och behandlas på det sättet i nya Ladok</a:t>
            </a:r>
          </a:p>
          <a:p>
            <a:r>
              <a:rPr lang="sv-SE" dirty="0" smtClean="0"/>
              <a:t>Hela tillgodoräknandet visas i bevis, intyg och översikter</a:t>
            </a:r>
          </a:p>
          <a:p>
            <a:r>
              <a:rPr lang="sv-SE" dirty="0" smtClean="0"/>
              <a:t>Om ett beslut innebär att vissa kurser tillgodoräknas som en viss sammanräknad omfattning, kan man inte dela på beslutet och bara ta med delar av det i examen. Då måste nytt beslut fattas.</a:t>
            </a:r>
          </a:p>
          <a:p>
            <a:r>
              <a:rPr lang="sv-SE" dirty="0" smtClean="0"/>
              <a:t>En framtida förbättring blir att underlätta inläggning av delbeslut i Ladok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391146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773" y="855113"/>
            <a:ext cx="8490856" cy="6002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Annat resultat och annan merit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147040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Tillgodoräknande kopplat till utbyte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Samma grundflöde som för andra tillgodoräknanden</a:t>
            </a:r>
          </a:p>
          <a:p>
            <a:r>
              <a:rPr lang="sv-SE" dirty="0" smtClean="0"/>
              <a:t>Lägg in kursen/kurserna som är lästa inom utbytet som annan merit</a:t>
            </a:r>
          </a:p>
          <a:p>
            <a:r>
              <a:rPr lang="sv-SE" dirty="0" smtClean="0"/>
              <a:t>Ange vad de tillgodoräknas som</a:t>
            </a:r>
          </a:p>
          <a:p>
            <a:r>
              <a:rPr lang="sv-SE" dirty="0" smtClean="0"/>
              <a:t>Koppla till paketering – välj utbytet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045487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DEMO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28399026"/>
      </p:ext>
    </p:extLst>
  </p:cSld>
  <p:clrMapOvr>
    <a:masterClrMapping/>
  </p:clrMapOvr>
</p:sld>
</file>

<file path=ppt/theme/theme1.xml><?xml version="1.0" encoding="utf-8"?>
<a:theme xmlns:a="http://schemas.openxmlformats.org/drawingml/2006/main" name="Powerpoint-mall">
  <a:themeElements>
    <a:clrScheme name="Anpassad 4">
      <a:dk1>
        <a:srgbClr val="000000"/>
      </a:dk1>
      <a:lt1>
        <a:sysClr val="window" lastClr="FFFFFF"/>
      </a:lt1>
      <a:dk2>
        <a:srgbClr val="73B026"/>
      </a:dk2>
      <a:lt2>
        <a:srgbClr val="A483D5"/>
      </a:lt2>
      <a:accent1>
        <a:srgbClr val="73B026"/>
      </a:accent1>
      <a:accent2>
        <a:srgbClr val="5316AC"/>
      </a:accent2>
      <a:accent3>
        <a:srgbClr val="216B15"/>
      </a:accent3>
      <a:accent4>
        <a:srgbClr val="AA1871"/>
      </a:accent4>
      <a:accent5>
        <a:srgbClr val="2770AC"/>
      </a:accent5>
      <a:accent6>
        <a:srgbClr val="B6D887"/>
      </a:accent6>
      <a:hlink>
        <a:srgbClr val="5316AC"/>
      </a:hlink>
      <a:folHlink>
        <a:srgbClr val="935B96"/>
      </a:folHlink>
    </a:clrScheme>
    <a:fontScheme name="Rutnät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Förmån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Powerpoint-mall</Template>
  <TotalTime>617</TotalTime>
  <Words>204</Words>
  <Application>Microsoft Office PowerPoint</Application>
  <PresentationFormat>Bildspel på skärmen (4:3)</PresentationFormat>
  <Paragraphs>37</Paragraphs>
  <Slides>7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7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7</vt:i4>
      </vt:variant>
    </vt:vector>
  </HeadingPairs>
  <TitlesOfParts>
    <vt:vector size="15" baseType="lpstr">
      <vt:lpstr>Arial</vt:lpstr>
      <vt:lpstr>Calibri</vt:lpstr>
      <vt:lpstr>Franklin Gothic Book</vt:lpstr>
      <vt:lpstr>Franklin Gothic Medium</vt:lpstr>
      <vt:lpstr>Impact</vt:lpstr>
      <vt:lpstr>Times New Roman</vt:lpstr>
      <vt:lpstr>Wingdings</vt:lpstr>
      <vt:lpstr>Powerpoint-mall</vt:lpstr>
      <vt:lpstr>Tillgodoräknanden i nya ladok webbutbildning 2017-09-12</vt:lpstr>
      <vt:lpstr>Agenda</vt:lpstr>
      <vt:lpstr>Vad tillgodoräknandet består av</vt:lpstr>
      <vt:lpstr>Tillgodoräknandet som helhet</vt:lpstr>
      <vt:lpstr>Annat resultat och annan merit</vt:lpstr>
      <vt:lpstr>Tillgodoräknande kopplat till utbyte</vt:lpstr>
      <vt:lpstr>DEMO</vt:lpstr>
    </vt:vector>
  </TitlesOfParts>
  <Company>University of Gothenburg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Anna Sandberg Telléus</dc:creator>
  <cp:lastModifiedBy>Åsa</cp:lastModifiedBy>
  <cp:revision>21</cp:revision>
  <dcterms:created xsi:type="dcterms:W3CDTF">2017-09-11T13:42:01Z</dcterms:created>
  <dcterms:modified xsi:type="dcterms:W3CDTF">2017-09-14T09:32:44Z</dcterms:modified>
</cp:coreProperties>
</file>