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0" r:id="rId3"/>
    <p:sldId id="271" r:id="rId4"/>
    <p:sldId id="281" r:id="rId5"/>
    <p:sldId id="260" r:id="rId6"/>
    <p:sldId id="261" r:id="rId7"/>
    <p:sldId id="272" r:id="rId8"/>
    <p:sldId id="278" r:id="rId9"/>
    <p:sldId id="263" r:id="rId10"/>
  </p:sldIdLst>
  <p:sldSz cx="9144000" cy="6858000" type="screen4x3"/>
  <p:notesSz cx="6799263" cy="9929813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34" autoAdjust="0"/>
    <p:restoredTop sz="76651" autoAdjust="0"/>
  </p:normalViewPr>
  <p:slideViewPr>
    <p:cSldViewPr snapToGrid="0" snapToObjects="1">
      <p:cViewPr varScale="1">
        <p:scale>
          <a:sx n="34" d="100"/>
          <a:sy n="34" d="100"/>
        </p:scale>
        <p:origin x="145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449AB-0B74-2649-9837-45F2FA18A09E}" type="datetimeFigureOut">
              <a:rPr lang="sv-SE" smtClean="0"/>
              <a:t>2017-05-17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8AD9D-5E96-434C-9A64-4DFD35687B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0902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DA081-9E17-8E4E-BFEC-AB74BD362301}" type="datetimeFigureOut">
              <a:rPr lang="sv-SE" smtClean="0"/>
              <a:t>2017-05-17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0286B-FADE-FD49-A3A6-99A8E59D2B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3033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7565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2718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6173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519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>
                <a:solidFill>
                  <a:prstClr val="black"/>
                </a:solidFill>
              </a:rPr>
              <a:pPr/>
              <a:t>7</a:t>
            </a:fld>
            <a:endParaRPr 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19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36328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7754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3468" y="4580832"/>
            <a:ext cx="6408320" cy="933450"/>
          </a:xfrm>
        </p:spPr>
        <p:txBody>
          <a:bodyPr>
            <a:normAutofit/>
          </a:bodyPr>
          <a:lstStyle>
            <a:lvl1pPr>
              <a:defRPr sz="3600" cap="small" baseline="0"/>
            </a:lvl1pPr>
          </a:lstStyle>
          <a:p>
            <a:r>
              <a:rPr lang="sv-SE" dirty="0"/>
              <a:t>presentationens namn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3468" y="5518763"/>
            <a:ext cx="6408320" cy="1062650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2000" b="1" i="1" baseline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Ditt namn samt datum och plats</a:t>
            </a:r>
          </a:p>
        </p:txBody>
      </p:sp>
      <p:sp>
        <p:nvSpPr>
          <p:cNvPr id="14" name="Freeform 6"/>
          <p:cNvSpPr/>
          <p:nvPr userDrawn="1"/>
        </p:nvSpPr>
        <p:spPr>
          <a:xfrm>
            <a:off x="-2382" y="0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7"/>
          <p:cNvSpPr/>
          <p:nvPr userDrawn="1"/>
        </p:nvSpPr>
        <p:spPr>
          <a:xfrm>
            <a:off x="-2380" y="659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6"/>
          <p:cNvSpPr/>
          <p:nvPr userDrawn="1"/>
        </p:nvSpPr>
        <p:spPr>
          <a:xfrm rot="10800000">
            <a:off x="1" y="1807368"/>
            <a:ext cx="3574257" cy="179461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7"/>
          <p:cNvSpPr/>
          <p:nvPr userDrawn="1"/>
        </p:nvSpPr>
        <p:spPr>
          <a:xfrm rot="10800000">
            <a:off x="4" y="1807367"/>
            <a:ext cx="9146380" cy="179461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Bildobjekt 17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053" y="246950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 cap="none"/>
            </a:lvl1pPr>
          </a:lstStyle>
          <a:p>
            <a:r>
              <a:rPr lang="en-US" dirty="0"/>
              <a:t>RUBRIK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201622"/>
          </a:xfrm>
        </p:spPr>
        <p:txBody>
          <a:bodyPr>
            <a:normAutofit/>
          </a:bodyPr>
          <a:lstStyle>
            <a:lvl1pPr>
              <a:defRPr sz="2400">
                <a:latin typeface="Franklin Gothic Book"/>
                <a:cs typeface="Franklin Gothic Book"/>
              </a:defRPr>
            </a:lvl1pPr>
            <a:lvl2pPr>
              <a:defRPr sz="2000">
                <a:latin typeface="Franklin Gothic Book"/>
                <a:cs typeface="Franklin Gothic Book"/>
              </a:defRPr>
            </a:lvl2pPr>
            <a:lvl3pPr>
              <a:defRPr sz="2000">
                <a:latin typeface="Franklin Gothic Book"/>
                <a:cs typeface="Franklin Gothic Book"/>
              </a:defRPr>
            </a:lvl3pPr>
            <a:lvl4pPr>
              <a:defRPr sz="2000">
                <a:latin typeface="Franklin Gothic Book"/>
                <a:cs typeface="Franklin Gothic Book"/>
              </a:defRPr>
            </a:lvl4pPr>
            <a:lvl5pPr>
              <a:defRPr sz="2000"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130276" y="390192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9" name="Grupp 18"/>
          <p:cNvGrpSpPr/>
          <p:nvPr userDrawn="1"/>
        </p:nvGrpSpPr>
        <p:grpSpPr>
          <a:xfrm>
            <a:off x="0" y="5494741"/>
            <a:ext cx="9144000" cy="1363259"/>
            <a:chOff x="0" y="5494741"/>
            <a:chExt cx="9144000" cy="1363259"/>
          </a:xfrm>
        </p:grpSpPr>
        <p:pic>
          <p:nvPicPr>
            <p:cNvPr id="18" name="Bildobjekt 17" descr="sidfot_ppt.jp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494741"/>
              <a:ext cx="9144000" cy="1363259"/>
            </a:xfrm>
            <a:prstGeom prst="rect">
              <a:avLst/>
            </a:prstGeom>
          </p:spPr>
        </p:pic>
        <p:pic>
          <p:nvPicPr>
            <p:cNvPr id="16" name="Bildobjekt 15" descr="Logo_Ladok_CMYK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1623" y="5873653"/>
              <a:ext cx="2334312" cy="657112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snittsrubri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55742" y="2443162"/>
            <a:ext cx="5638800" cy="1362075"/>
          </a:xfrm>
        </p:spPr>
        <p:txBody>
          <a:bodyPr anchor="t" anchorCtr="0">
            <a:normAutofit/>
          </a:bodyPr>
          <a:lstStyle>
            <a:lvl1pPr algn="ctr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AVSNITTETS RUBRIK</a:t>
            </a:r>
          </a:p>
        </p:txBody>
      </p:sp>
      <p:sp>
        <p:nvSpPr>
          <p:cNvPr id="10" name="textruta 9"/>
          <p:cNvSpPr txBox="1"/>
          <p:nvPr userDrawn="1"/>
        </p:nvSpPr>
        <p:spPr>
          <a:xfrm>
            <a:off x="7655036" y="62456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627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178659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139297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139296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20" name="Bildobjekt 19" descr="sidfot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4741"/>
            <a:ext cx="9144000" cy="1363259"/>
          </a:xfrm>
          <a:prstGeom prst="rect">
            <a:avLst/>
          </a:prstGeom>
        </p:spPr>
      </p:pic>
      <p:pic>
        <p:nvPicPr>
          <p:cNvPr id="21" name="Bildobjekt 20" descr="Logo_Ladok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873653"/>
            <a:ext cx="2334312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41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145144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809888" y="1068224"/>
            <a:ext cx="3657600" cy="322729"/>
          </a:xfrm>
          <a:prstGeom prst="rect">
            <a:avLst/>
          </a:prstGeom>
          <a:solidFill>
            <a:schemeClr val="tx2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2225" y="1068224"/>
            <a:ext cx="3657600" cy="322729"/>
          </a:xfrm>
          <a:prstGeom prst="rect">
            <a:avLst/>
          </a:prstGeom>
          <a:solidFill>
            <a:schemeClr val="accent6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822960" y="1390953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390952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18" name="Bildobjekt 17" descr="sidfot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4741"/>
            <a:ext cx="9144000" cy="1363259"/>
          </a:xfrm>
          <a:prstGeom prst="rect">
            <a:avLst/>
          </a:prstGeom>
        </p:spPr>
      </p:pic>
      <p:pic>
        <p:nvPicPr>
          <p:cNvPr id="19" name="Bildobjekt 18" descr="Logo_Ladok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873653"/>
            <a:ext cx="2334312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16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45144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7" name="Bildobjekt 6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779486"/>
            <a:ext cx="7556313" cy="4346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dirty="0"/>
          </a:p>
        </p:txBody>
      </p:sp>
      <p:sp>
        <p:nvSpPr>
          <p:cNvPr id="8" name="textruta 7"/>
          <p:cNvSpPr txBox="1"/>
          <p:nvPr/>
        </p:nvSpPr>
        <p:spPr>
          <a:xfrm>
            <a:off x="-488471" y="249128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4"/>
          </p:nvPr>
        </p:nvSpPr>
        <p:spPr>
          <a:xfrm>
            <a:off x="49847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rgbClr val="000000"/>
                </a:solidFill>
                <a:latin typeface="Times New Roman"/>
                <a:cs typeface="Times New Roman"/>
              </a:defRPr>
            </a:lvl1pPr>
          </a:lstStyle>
          <a:p>
            <a:fld id="{C3624339-6E07-2B43-A0D3-62133557D843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0" r:id="rId3"/>
    <p:sldLayoutId id="2147483683" r:id="rId4"/>
    <p:sldLayoutId id="2147483693" r:id="rId5"/>
    <p:sldLayoutId id="2147483671" r:id="rId6"/>
    <p:sldLayoutId id="2147483672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2800" b="0" i="0" kern="1200" cap="none" spc="0">
          <a:solidFill>
            <a:schemeClr val="tx1"/>
          </a:solidFill>
          <a:latin typeface="Impact"/>
          <a:ea typeface="+mj-ea"/>
          <a:cs typeface="Impact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Programhantering - studieplan</a:t>
            </a:r>
            <a:br>
              <a:rPr lang="sv-SE" dirty="0"/>
            </a:br>
            <a:r>
              <a:rPr lang="sv-SE" dirty="0"/>
              <a:t>2017-01-12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b="0" i="0" dirty="0"/>
              <a:t>Annette Larsson</a:t>
            </a:r>
          </a:p>
        </p:txBody>
      </p:sp>
    </p:spTree>
    <p:extLst>
      <p:ext uri="{BB962C8B-B14F-4D97-AF65-F5344CB8AC3E}">
        <p14:creationId xmlns:p14="http://schemas.microsoft.com/office/powerpoint/2010/main" val="2905681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Programtillfällesstruktur</a:t>
            </a:r>
          </a:p>
          <a:p>
            <a:r>
              <a:rPr lang="sv-SE" dirty="0"/>
              <a:t>Påbörja utbildning</a:t>
            </a:r>
          </a:p>
          <a:p>
            <a:r>
              <a:rPr lang="sv-SE" dirty="0"/>
              <a:t>Studieuppföljning </a:t>
            </a:r>
          </a:p>
          <a:p>
            <a:r>
              <a:rPr lang="sv-SE" dirty="0"/>
              <a:t>Fortsatta programstudier</a:t>
            </a:r>
          </a:p>
          <a:p>
            <a:r>
              <a:rPr lang="sv-SE" dirty="0"/>
              <a:t>Tillfällesbyten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2764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Programtillfällesstruktur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Programtillfällesstruktur kan innehålla t ex</a:t>
            </a:r>
          </a:p>
          <a:p>
            <a:pPr lvl="1"/>
            <a:r>
              <a:rPr lang="sv-SE" sz="1900" dirty="0"/>
              <a:t>Kurstillfällen</a:t>
            </a:r>
          </a:p>
          <a:p>
            <a:pPr lvl="1"/>
            <a:r>
              <a:rPr lang="sv-SE" sz="1900" dirty="0"/>
              <a:t>Inriktningstillfällen</a:t>
            </a:r>
          </a:p>
          <a:p>
            <a:r>
              <a:rPr lang="sv-SE" dirty="0"/>
              <a:t>Hur studenten ska få ett förväntat deltagande</a:t>
            </a:r>
          </a:p>
          <a:p>
            <a:pPr lvl="1"/>
            <a:r>
              <a:rPr lang="sv-SE" sz="1900" dirty="0"/>
              <a:t>Inom Ladok (ej urval, ej behörighetskontroll) </a:t>
            </a:r>
          </a:p>
          <a:p>
            <a:pPr lvl="2"/>
            <a:r>
              <a:rPr lang="sv-SE" sz="1900" dirty="0"/>
              <a:t>med/utan anmälan</a:t>
            </a:r>
          </a:p>
          <a:p>
            <a:pPr lvl="2"/>
            <a:r>
              <a:rPr lang="sv-SE" sz="1900" dirty="0"/>
              <a:t>möjlighet till val </a:t>
            </a:r>
          </a:p>
          <a:p>
            <a:pPr lvl="1"/>
            <a:r>
              <a:rPr lang="sv-SE" sz="1900" dirty="0">
                <a:solidFill>
                  <a:schemeClr val="tx1"/>
                </a:solidFill>
              </a:rPr>
              <a:t>Utom Ladok  (visas i studieplan)</a:t>
            </a:r>
          </a:p>
          <a:p>
            <a:pPr lvl="2"/>
            <a:r>
              <a:rPr lang="sv-SE" sz="1900" dirty="0">
                <a:solidFill>
                  <a:schemeClr val="tx1"/>
                </a:solidFill>
              </a:rPr>
              <a:t>extern ansökan</a:t>
            </a:r>
          </a:p>
          <a:p>
            <a:pPr lvl="2"/>
            <a:r>
              <a:rPr lang="sv-SE" sz="1900" dirty="0">
                <a:solidFill>
                  <a:schemeClr val="tx1"/>
                </a:solidFill>
              </a:rPr>
              <a:t>möjlighet till val</a:t>
            </a:r>
          </a:p>
          <a:p>
            <a:r>
              <a:rPr lang="sv-SE" dirty="0"/>
              <a:t>Successivt publicera ingående tillfällen för t ex termin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38876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Exempel på innehåll i programtillfällesstruktur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Kurstillfällen avseende första terminen</a:t>
            </a:r>
          </a:p>
          <a:p>
            <a:r>
              <a:rPr lang="sv-SE" dirty="0"/>
              <a:t>Antagning till program med inriktning </a:t>
            </a:r>
          </a:p>
          <a:p>
            <a:pPr lvl="1"/>
            <a:r>
              <a:rPr lang="sv-SE" dirty="0"/>
              <a:t>Inriktningstillfälle läggs in i programtillfällesstrukturen</a:t>
            </a:r>
          </a:p>
          <a:p>
            <a:pPr lvl="1"/>
            <a:r>
              <a:rPr lang="sv-SE" dirty="0"/>
              <a:t>Kurstillfällen avseende första terminen läggs in i inriktningstillfällesstrukturen </a:t>
            </a:r>
          </a:p>
        </p:txBody>
      </p:sp>
    </p:spTree>
    <p:extLst>
      <p:ext uri="{BB962C8B-B14F-4D97-AF65-F5344CB8AC3E}">
        <p14:creationId xmlns:p14="http://schemas.microsoft.com/office/powerpoint/2010/main" val="1621742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Påbörja utbildning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Ta emot programtillfällesantagning</a:t>
            </a:r>
          </a:p>
          <a:p>
            <a:pPr lvl="1"/>
            <a:r>
              <a:rPr lang="sv-SE" dirty="0"/>
              <a:t>Förväntat deltagande på ingående inriktningstillfälle/kurstillfällen i programtillfället skapas enligt programtillfällesstruktur</a:t>
            </a:r>
          </a:p>
          <a:p>
            <a:pPr lvl="1"/>
            <a:r>
              <a:rPr lang="sv-SE" dirty="0"/>
              <a:t>Möjlighet att manuellt skapa förväntat deltagande på  inriktningstillfälle/kurstillfällen för enskild student</a:t>
            </a:r>
          </a:p>
          <a:p>
            <a:r>
              <a:rPr lang="sv-SE" dirty="0"/>
              <a:t>Gruppindelning - </a:t>
            </a:r>
            <a:r>
              <a:rPr lang="sv-SE" dirty="0">
                <a:solidFill>
                  <a:schemeClr val="tx1"/>
                </a:solidFill>
              </a:rPr>
              <a:t>grupp i program/kurs</a:t>
            </a:r>
          </a:p>
          <a:p>
            <a:r>
              <a:rPr lang="sv-SE" dirty="0"/>
              <a:t>Studenten kan via studentgränssnitt registrera sig på kurstillfällen inom öppettid för registrering</a:t>
            </a:r>
          </a:p>
          <a:p>
            <a:pPr lvl="1"/>
            <a:r>
              <a:rPr lang="sv-SE" dirty="0"/>
              <a:t>Programtillfälle påbörjas genom registrering på första ingående kurstillfälle</a:t>
            </a:r>
          </a:p>
          <a:p>
            <a:r>
              <a:rPr lang="sv-SE" dirty="0"/>
              <a:t>Möjlighet för administratör att registrera flera via utsökning av förväntade deltagare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58606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Studieuppföljning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Studieuppföljning  på programtillfälle t ex för att hitta studenter som inte presterar enligt förväntan. Visar uppnådda resultat inom programmet. </a:t>
            </a:r>
          </a:p>
          <a:p>
            <a:r>
              <a:rPr lang="sv-SE" dirty="0"/>
              <a:t>Spärra innehåll i programtillfällesstruktur för fortsatta studier för enskild student</a:t>
            </a:r>
          </a:p>
          <a:p>
            <a:r>
              <a:rPr lang="sv-SE" dirty="0"/>
              <a:t>Dokumentera studieuppehåll på program</a:t>
            </a:r>
          </a:p>
          <a:p>
            <a:r>
              <a:rPr lang="sv-SE" dirty="0"/>
              <a:t>Dokumentera avbrott på program/kurs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76589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Fortsatta programstudier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b="1" dirty="0"/>
              <a:t>Förväntat deltagande på ingående kurstillfällen för fortsatta studier skapas  </a:t>
            </a:r>
          </a:p>
          <a:p>
            <a:pPr lvl="1"/>
            <a:r>
              <a:rPr lang="sv-SE" dirty="0"/>
              <a:t>genom mottagning av antagning till kurser inom program från externt antagningssystem</a:t>
            </a:r>
          </a:p>
          <a:p>
            <a:pPr lvl="1"/>
            <a:r>
              <a:rPr lang="sv-SE" dirty="0"/>
              <a:t>manuellt för enskild individ </a:t>
            </a:r>
          </a:p>
          <a:p>
            <a:pPr lvl="1"/>
            <a:r>
              <a:rPr lang="sv-SE" dirty="0"/>
              <a:t>via publicerad programtillfällesstruktur</a:t>
            </a:r>
          </a:p>
          <a:p>
            <a:r>
              <a:rPr lang="sv-SE" b="1" dirty="0"/>
              <a:t>Studenter som inte följer tänkt studiegång</a:t>
            </a:r>
          </a:p>
          <a:p>
            <a:pPr lvl="1"/>
            <a:r>
              <a:rPr lang="sv-SE" dirty="0">
                <a:solidFill>
                  <a:schemeClr val="tx1"/>
                </a:solidFill>
              </a:rPr>
              <a:t>Programtillfällesbyte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/>
              <a:t>för att fasa in studenten på rätt ställe i ny tillfällesstruktur</a:t>
            </a:r>
          </a:p>
          <a:p>
            <a:pPr lvl="1"/>
            <a:r>
              <a:rPr lang="sv-SE" dirty="0"/>
              <a:t>Manuellt skapa förväntat deltagande på kurstillfällen</a:t>
            </a:r>
          </a:p>
          <a:p>
            <a:pPr lvl="1"/>
            <a:r>
              <a:rPr lang="sv-SE" dirty="0"/>
              <a:t>Kurstillfällesbyte </a:t>
            </a:r>
          </a:p>
          <a:p>
            <a:r>
              <a:rPr lang="sv-SE" b="1" dirty="0"/>
              <a:t>Skapa förväntat deltagande till utbytesstudier inom program</a:t>
            </a:r>
            <a:endParaRPr lang="sv-SE" b="1" dirty="0">
              <a:solidFill>
                <a:srgbClr val="FF0000"/>
              </a:solidFill>
            </a:endParaRPr>
          </a:p>
          <a:p>
            <a:r>
              <a:rPr lang="sv-SE" b="1" dirty="0">
                <a:solidFill>
                  <a:schemeClr val="tx1"/>
                </a:solidFill>
              </a:rPr>
              <a:t>Antagning till senare del av program – fasa in studenten på rätt ställe i programtillfällesstruktur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1822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Tillfällesbyten – fyra scenarier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v-SE" dirty="0"/>
              <a:t>En student har rester i kurs A  inför  termin 3 H16 men bedöms kunna komplettera parallellt med fortsatta studier enligt innehållet i tillfällesstrukturen termin 3 H16.</a:t>
            </a:r>
          </a:p>
          <a:p>
            <a:pPr lvl="1"/>
            <a:r>
              <a:rPr lang="sv-SE" dirty="0"/>
              <a:t>Ett kurstillfällesbyte förbereds för omregistrering på kurs A H16</a:t>
            </a:r>
          </a:p>
          <a:p>
            <a:r>
              <a:rPr lang="sv-SE" dirty="0">
                <a:solidFill>
                  <a:schemeClr val="tx1"/>
                </a:solidFill>
              </a:rPr>
              <a:t>En student har inte presterat enligt planerad studiegång och får inte fortsätta studierna till termin 3 H16. I stället planeras komplettering av rester från kurs B och kurs C H16.</a:t>
            </a:r>
          </a:p>
          <a:p>
            <a:pPr lvl="1"/>
            <a:r>
              <a:rPr lang="sv-SE" dirty="0">
                <a:solidFill>
                  <a:schemeClr val="tx1"/>
                </a:solidFill>
              </a:rPr>
              <a:t>Programtillfällesstrukturen spärras för fortsatta studier H16. </a:t>
            </a:r>
          </a:p>
          <a:p>
            <a:pPr lvl="1"/>
            <a:r>
              <a:rPr lang="sv-SE" dirty="0">
                <a:solidFill>
                  <a:schemeClr val="tx1"/>
                </a:solidFill>
              </a:rPr>
              <a:t>Kurstillfällesbyten för omregistrering för kurs B och C förbereds för H16. De nya kurstillfällena ska läsas inom  befintligt programtillfälle</a:t>
            </a:r>
          </a:p>
          <a:p>
            <a:r>
              <a:rPr lang="sv-SE" dirty="0"/>
              <a:t>Vid studieuppföljning inför termin 3 H16 upptäcks att en student inte har presterat tillräckligt för att gå vidare. Studenten har i stället fått plats att gå om termin 2 H16. </a:t>
            </a:r>
          </a:p>
          <a:p>
            <a:pPr lvl="1"/>
            <a:r>
              <a:rPr lang="sv-SE" dirty="0"/>
              <a:t>Ett programtillfällesbyte till termin 2 förbereds för H16. Innehållet i den nya programtillfällesstrukturen görs tillgängligt </a:t>
            </a:r>
            <a:r>
              <a:rPr lang="sv-SE" dirty="0" err="1"/>
              <a:t>fr</a:t>
            </a:r>
            <a:r>
              <a:rPr lang="sv-SE" dirty="0"/>
              <a:t> o m terminsstart 2016-08-29.</a:t>
            </a:r>
          </a:p>
          <a:p>
            <a:pPr lvl="1"/>
            <a:r>
              <a:rPr lang="sv-SE" dirty="0"/>
              <a:t>Kurstillfällesbyten för omregistrering förbereds H16 för de kurser som ej är avklarade.  Markering görs att de nya kurstillfällena ska läsas inom det nya programtillfället.</a:t>
            </a:r>
          </a:p>
          <a:p>
            <a:r>
              <a:rPr lang="sv-SE" dirty="0"/>
              <a:t>En student  har fått plats att återupptar sina studier i termin 3 H16 efter ett uppehåll på ett år. Inga rester finns från termin 1 och 2.</a:t>
            </a:r>
          </a:p>
          <a:p>
            <a:pPr lvl="1"/>
            <a:r>
              <a:rPr lang="sv-SE" dirty="0"/>
              <a:t>Ett programtillfällesbyte inför termin 3 H16  förbereds och innehållet i den nya programtillfällesstrukturen görs tillgängligt </a:t>
            </a:r>
            <a:r>
              <a:rPr lang="sv-SE" dirty="0" err="1"/>
              <a:t>fr</a:t>
            </a:r>
            <a:r>
              <a:rPr lang="sv-SE" dirty="0"/>
              <a:t> o m terminsstart 2016-08-29.  </a:t>
            </a:r>
          </a:p>
        </p:txBody>
      </p:sp>
    </p:spTree>
    <p:extLst>
      <p:ext uri="{BB962C8B-B14F-4D97-AF65-F5344CB8AC3E}">
        <p14:creationId xmlns:p14="http://schemas.microsoft.com/office/powerpoint/2010/main" val="174961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Avsluta utbildning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Markera program/inriktning som avklarat</a:t>
            </a:r>
          </a:p>
          <a:p>
            <a:r>
              <a:rPr lang="sv-SE" dirty="0"/>
              <a:t>Utfärda examen</a:t>
            </a:r>
          </a:p>
        </p:txBody>
      </p:sp>
    </p:spTree>
    <p:extLst>
      <p:ext uri="{BB962C8B-B14F-4D97-AF65-F5344CB8AC3E}">
        <p14:creationId xmlns:p14="http://schemas.microsoft.com/office/powerpoint/2010/main" val="1278091896"/>
      </p:ext>
    </p:extLst>
  </p:cSld>
  <p:clrMapOvr>
    <a:masterClrMapping/>
  </p:clrMapOvr>
</p:sld>
</file>

<file path=ppt/theme/theme1.xml><?xml version="1.0" encoding="utf-8"?>
<a:theme xmlns:a="http://schemas.openxmlformats.org/drawingml/2006/main" name="Mall_Ladok">
  <a:themeElements>
    <a:clrScheme name="Anpassad 4">
      <a:dk1>
        <a:srgbClr val="000000"/>
      </a:dk1>
      <a:lt1>
        <a:sysClr val="window" lastClr="FFFFFF"/>
      </a:lt1>
      <a:dk2>
        <a:srgbClr val="73B026"/>
      </a:dk2>
      <a:lt2>
        <a:srgbClr val="A483D5"/>
      </a:lt2>
      <a:accent1>
        <a:srgbClr val="73B026"/>
      </a:accent1>
      <a:accent2>
        <a:srgbClr val="5316AC"/>
      </a:accent2>
      <a:accent3>
        <a:srgbClr val="216B15"/>
      </a:accent3>
      <a:accent4>
        <a:srgbClr val="AA1871"/>
      </a:accent4>
      <a:accent5>
        <a:srgbClr val="2770AC"/>
      </a:accent5>
      <a:accent6>
        <a:srgbClr val="B6D887"/>
      </a:accent6>
      <a:hlink>
        <a:srgbClr val="5316AC"/>
      </a:hlink>
      <a:folHlink>
        <a:srgbClr val="935B96"/>
      </a:folHlink>
    </a:clrScheme>
    <a:fontScheme name="Rutnät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Förmå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Ladok_version1</Template>
  <TotalTime>2199</TotalTime>
  <Words>522</Words>
  <Application>Microsoft Office PowerPoint</Application>
  <PresentationFormat>Bildspel på skärmen (4:3)</PresentationFormat>
  <Paragraphs>71</Paragraphs>
  <Slides>9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Impact</vt:lpstr>
      <vt:lpstr>Times New Roman</vt:lpstr>
      <vt:lpstr>Wingdings</vt:lpstr>
      <vt:lpstr>Mall_Ladok</vt:lpstr>
      <vt:lpstr>Programhantering - studieplan 2017-01-12</vt:lpstr>
      <vt:lpstr>PowerPoint-presentation</vt:lpstr>
      <vt:lpstr>Programtillfällesstruktur </vt:lpstr>
      <vt:lpstr>Exempel på innehåll i programtillfällesstruktur</vt:lpstr>
      <vt:lpstr>Påbörja utbildning</vt:lpstr>
      <vt:lpstr>Studieuppföljning </vt:lpstr>
      <vt:lpstr>Fortsatta programstudier</vt:lpstr>
      <vt:lpstr>Tillfällesbyten – fyra scenarier</vt:lpstr>
      <vt:lpstr>Avsluta utbildning</vt:lpstr>
    </vt:vector>
  </TitlesOfParts>
  <Company>Örebro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Forskarnivån i nya Ladok NUAK 2015-09-22</dc:title>
  <dc:creator>Matz-Ola Cajdert</dc:creator>
  <cp:lastModifiedBy>Ladok</cp:lastModifiedBy>
  <cp:revision>116</cp:revision>
  <cp:lastPrinted>2017-01-11T13:49:50Z</cp:lastPrinted>
  <dcterms:created xsi:type="dcterms:W3CDTF">2015-09-10T08:22:03Z</dcterms:created>
  <dcterms:modified xsi:type="dcterms:W3CDTF">2017-05-17T14:12:25Z</dcterms:modified>
</cp:coreProperties>
</file>