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8" r:id="rId4"/>
    <p:sldId id="257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49351" autoAdjust="0"/>
  </p:normalViewPr>
  <p:slideViewPr>
    <p:cSldViewPr snapToGrid="0" snapToObjects="1">
      <p:cViewPr varScale="1">
        <p:scale>
          <a:sx n="22" d="100"/>
          <a:sy n="22" d="100"/>
        </p:scale>
        <p:origin x="189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* Programtillfällesstruktur är</a:t>
            </a:r>
            <a:r>
              <a:rPr lang="sv-SE" baseline="0" dirty="0"/>
              <a:t> </a:t>
            </a:r>
            <a:r>
              <a:rPr lang="sv-SE" dirty="0"/>
              <a:t>stöd för hantering av deltagande inom program och beskriver</a:t>
            </a:r>
            <a:r>
              <a:rPr lang="sv-SE" baseline="0" dirty="0"/>
              <a:t> </a:t>
            </a:r>
            <a:r>
              <a:rPr lang="sv-SE" b="0" i="0" baseline="0" dirty="0">
                <a:solidFill>
                  <a:srgbClr val="FF0000"/>
                </a:solidFill>
              </a:rPr>
              <a:t>innehållet i programtillfället för</a:t>
            </a:r>
            <a:r>
              <a:rPr lang="sv-SE" b="0" baseline="0" dirty="0"/>
              <a:t> </a:t>
            </a:r>
            <a:r>
              <a:rPr lang="sv-SE" baseline="0" dirty="0"/>
              <a:t>programmet. Observera att begreppet ”struktur” inte förekommer i användarens gränssnitt!</a:t>
            </a:r>
          </a:p>
          <a:p>
            <a:endParaRPr lang="sv-SE" dirty="0"/>
          </a:p>
          <a:p>
            <a:r>
              <a:rPr lang="sv-SE" dirty="0"/>
              <a:t>* Programtillfällesstrukturen </a:t>
            </a:r>
            <a:r>
              <a:rPr lang="sv-SE" b="0" dirty="0"/>
              <a:t>visar</a:t>
            </a:r>
            <a:r>
              <a:rPr lang="sv-SE" dirty="0"/>
              <a:t> innehållet i ett programtillfälle, dvs den beskriver </a:t>
            </a:r>
            <a:r>
              <a:rPr lang="sv-SE" dirty="0">
                <a:solidFill>
                  <a:schemeClr val="tx1"/>
                </a:solidFill>
              </a:rPr>
              <a:t>vilka utbildningar (kurser, inriktningar, kurspaket), utbildningstillfällen (kurstillfällen, inriktningstillfällen, kurspakettillfällen) och eventuella val (</a:t>
            </a:r>
            <a:r>
              <a:rPr lang="sv-SE" dirty="0" err="1">
                <a:solidFill>
                  <a:schemeClr val="tx1"/>
                </a:solidFill>
              </a:rPr>
              <a:t>kursval</a:t>
            </a:r>
            <a:r>
              <a:rPr lang="sv-SE" dirty="0">
                <a:solidFill>
                  <a:schemeClr val="tx1"/>
                </a:solidFill>
              </a:rPr>
              <a:t>, inriktningsval, kurspaketval) som ett programtillfälle</a:t>
            </a:r>
            <a:r>
              <a:rPr lang="sv-SE" baseline="0" dirty="0">
                <a:solidFill>
                  <a:schemeClr val="tx1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består av</a:t>
            </a:r>
            <a:r>
              <a:rPr lang="sv-SE" dirty="0"/>
              <a:t>. </a:t>
            </a:r>
          </a:p>
          <a:p>
            <a:endParaRPr lang="sv-SE" dirty="0"/>
          </a:p>
          <a:p>
            <a:r>
              <a:rPr lang="sv-SE" dirty="0"/>
              <a:t>* Strukturen</a:t>
            </a:r>
            <a:r>
              <a:rPr lang="sv-SE" baseline="0" dirty="0"/>
              <a:t> ger stöd till att skapa förväntat deltagande (antagning) inom program, så som antagning till kurs, inriktning eller kurspaket.</a:t>
            </a:r>
            <a:endParaRPr lang="sv-SE" dirty="0"/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* Genom att publicera </a:t>
            </a:r>
            <a:r>
              <a:rPr lang="sv-SE" b="0" dirty="0">
                <a:solidFill>
                  <a:schemeClr val="tx1"/>
                </a:solidFill>
              </a:rPr>
              <a:t>innehållet i </a:t>
            </a:r>
            <a:r>
              <a:rPr lang="sv-SE" dirty="0">
                <a:solidFill>
                  <a:schemeClr val="tx1"/>
                </a:solidFill>
              </a:rPr>
              <a:t>strukturen</a:t>
            </a:r>
            <a:r>
              <a:rPr lang="sv-SE" baseline="0" dirty="0">
                <a:solidFill>
                  <a:schemeClr val="tx1"/>
                </a:solidFill>
              </a:rPr>
              <a:t> gör man det synligt i andra delar av Ladok3, såsom i en studieplan i administratörens gränssnitt och t.ex. kurser att registrera sig på eller val för studenten.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9158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man lagt till ett utbildningstillfälle, i detta fall ett kurstillfälle, behöver</a:t>
            </a:r>
            <a:r>
              <a:rPr lang="sv-SE" baseline="0" dirty="0"/>
              <a:t> man också ange </a:t>
            </a:r>
            <a:r>
              <a:rPr lang="sv-SE" i="1" baseline="0" dirty="0"/>
              <a:t>Antagningsförfarande.</a:t>
            </a:r>
            <a:endParaRPr lang="sv-SE" i="0" baseline="0" dirty="0"/>
          </a:p>
          <a:p>
            <a:r>
              <a:rPr lang="sv-SE" i="0" baseline="0" dirty="0"/>
              <a:t>Det finns tre olika typer:</a:t>
            </a: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Anmälan: </a:t>
            </a:r>
            <a:r>
              <a:rPr lang="sv-SE" dirty="0"/>
              <a:t>Studenten anmäler inom angiven</a:t>
            </a:r>
            <a:r>
              <a:rPr lang="sv-SE" baseline="0" dirty="0"/>
              <a:t> tidsperiod, t.ex. terminen innan, </a:t>
            </a:r>
            <a:r>
              <a:rPr lang="sv-SE" dirty="0"/>
              <a:t>att</a:t>
            </a:r>
            <a:r>
              <a:rPr lang="sv-SE" baseline="0" dirty="0"/>
              <a:t> de ämnar läsa kursen. Anmälan skapar ett förväntat deltagande. </a:t>
            </a:r>
            <a:endParaRPr lang="sv-SE" dirty="0"/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Utan anmälan: Förväntat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deltagande skapas på alla programstudenter när man publicerar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 ansökan:  Studenten ansöker till utbildningstillfället via ett externt system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(t.ex. via antagning.se)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442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I</a:t>
            </a:r>
            <a:r>
              <a:rPr lang="sv-SE" baseline="0" dirty="0"/>
              <a:t> början på termin två får studenterna välja mellan två kurser. Då lägger man först in ena kursen som Ny valmöjlighet.</a:t>
            </a:r>
          </a:p>
          <a:p>
            <a:pPr marL="228600" indent="-228600">
              <a:buAutoNum type="arabicPeriod"/>
            </a:pPr>
            <a:r>
              <a:rPr lang="sv-SE" baseline="0" dirty="0"/>
              <a:t>Därefter kopplar man den andra kursen till samma valmöjlighet (Valmöjlighet 1) och på samma period</a:t>
            </a:r>
          </a:p>
          <a:p>
            <a:pPr marL="228600" indent="-228600">
              <a:buAutoNum type="arabicPeriod"/>
            </a:pPr>
            <a:r>
              <a:rPr lang="sv-SE" baseline="0" dirty="0"/>
              <a:t>Här syns det tydligt vilka kurser som studenterna får välja mellan i Valmöjlighet 1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517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1. Genom</a:t>
            </a:r>
            <a:r>
              <a:rPr lang="sv-SE" baseline="0" dirty="0"/>
              <a:t> att klicka på den yttre ramen, dvs </a:t>
            </a:r>
            <a:r>
              <a:rPr lang="sv-SE" i="1" baseline="0" dirty="0"/>
              <a:t>Valmöjligheten</a:t>
            </a:r>
            <a:r>
              <a:rPr lang="sv-SE" i="0" baseline="0" dirty="0"/>
              <a:t>, kan man ställa in vad som ska gälla för valet. Antingen kan man ange hur många val som ska göras (i detta fall 1 av x antal val), eller så kan man välja total omfattning (i detta fall totalt 7,5 </a:t>
            </a:r>
            <a:r>
              <a:rPr lang="sv-SE" i="0" baseline="0" dirty="0" err="1"/>
              <a:t>hp</a:t>
            </a:r>
            <a:r>
              <a:rPr lang="sv-SE" i="0" baseline="0" dirty="0"/>
              <a:t>).</a:t>
            </a:r>
          </a:p>
          <a:p>
            <a:r>
              <a:rPr lang="sv-SE" i="0" baseline="0" dirty="0"/>
              <a:t>2. Här väljs också </a:t>
            </a:r>
            <a:r>
              <a:rPr lang="sv-SE" i="1" baseline="0" dirty="0"/>
              <a:t>Antagningsförfarande</a:t>
            </a:r>
            <a:r>
              <a:rPr lang="sv-SE" i="0" baseline="0" dirty="0"/>
              <a:t> för valmöjligheten. I en valmöjlighet kan man endast välja </a:t>
            </a:r>
            <a:r>
              <a:rPr lang="sv-SE" i="1" baseline="0" dirty="0"/>
              <a:t>Utan anmälan</a:t>
            </a:r>
            <a:r>
              <a:rPr lang="sv-SE" i="0" baseline="0" dirty="0"/>
              <a:t> eller </a:t>
            </a:r>
            <a:r>
              <a:rPr lang="sv-SE" i="1" baseline="0" dirty="0"/>
              <a:t>Extern ansökan.</a:t>
            </a:r>
            <a:endParaRPr lang="sv-SE" i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709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Termin 3 ska studenterna </a:t>
            </a:r>
            <a:r>
              <a:rPr lang="sv-SE" baseline="0" dirty="0"/>
              <a:t>välja inriktning. Ett inriktningsval skapar man genom att lägga in valbara inriktningar i en och samma valmöjlighet, på samma sätt som vi tidigare skapade ett </a:t>
            </a:r>
            <a:r>
              <a:rPr lang="sv-SE" baseline="0" dirty="0" err="1"/>
              <a:t>kursval</a:t>
            </a:r>
            <a:r>
              <a:rPr lang="sv-SE" baseline="0" dirty="0"/>
              <a:t>. Här syns två inriktningar inlagda i en </a:t>
            </a:r>
            <a:r>
              <a:rPr lang="sv-SE" i="0" baseline="0" dirty="0"/>
              <a:t>valmöjlighet.</a:t>
            </a:r>
          </a:p>
          <a:p>
            <a:endParaRPr lang="sv-SE" i="0" baseline="0" dirty="0"/>
          </a:p>
          <a:p>
            <a:endParaRPr lang="sv-SE" i="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6379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sv-SE" dirty="0"/>
              <a:t>Så länge man inte </a:t>
            </a:r>
            <a:r>
              <a:rPr lang="sv-SE" i="1" dirty="0"/>
              <a:t>publicerat</a:t>
            </a:r>
            <a:r>
              <a:rPr lang="sv-SE" dirty="0"/>
              <a:t> det man lagt in under </a:t>
            </a:r>
            <a:r>
              <a:rPr lang="sv-SE" i="1" dirty="0"/>
              <a:t>Ingående delar</a:t>
            </a:r>
            <a:r>
              <a:rPr lang="sv-SE" dirty="0"/>
              <a:t> </a:t>
            </a:r>
            <a:r>
              <a:rPr lang="sv-SE" baseline="0" dirty="0"/>
              <a:t>kommer det inte att vara synligt någon annanstans än </a:t>
            </a:r>
            <a:r>
              <a:rPr lang="sv-SE" i="0" baseline="0" dirty="0"/>
              <a:t>i </a:t>
            </a:r>
            <a:r>
              <a:rPr lang="sv-SE" i="1" baseline="0" dirty="0"/>
              <a:t>Utbildningsinformation</a:t>
            </a:r>
            <a:r>
              <a:rPr lang="sv-SE" i="0" baseline="0" dirty="0"/>
              <a:t>. För att det ska kunna användas som hjälp för att skapa förväntat deltagande så måste man publicera, vilket man kan göra periodvis.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 man lagt upp innehåll för flera år framåt kan perioder i närtid ha publicerat innehåll medan kommande perioder ännu inte är publicerat.</a:t>
            </a:r>
            <a:endParaRPr lang="sv-SE" i="0" baseline="0" dirty="0"/>
          </a:p>
          <a:p>
            <a:pPr algn="l"/>
            <a:endParaRPr lang="sv-SE" i="0" baseline="0" dirty="0"/>
          </a:p>
          <a:p>
            <a:pPr algn="l"/>
            <a:r>
              <a:rPr lang="sv-SE" b="0" i="0" baseline="0"/>
              <a:t>För </a:t>
            </a:r>
            <a:r>
              <a:rPr lang="sv-SE" b="0" i="0" baseline="0" dirty="0"/>
              <a:t>att publiceringen ska resultera i förväntat deltagande för programstudenterna måste program, programtillfälle och utbildningstillfälle ha status komplett.</a:t>
            </a:r>
          </a:p>
          <a:p>
            <a:pPr algn="l"/>
            <a:endParaRPr lang="sv-SE" i="0" baseline="0" dirty="0"/>
          </a:p>
          <a:p>
            <a:pPr algn="l"/>
            <a:r>
              <a:rPr lang="sv-SE" i="0" baseline="0" dirty="0"/>
              <a:t>1. I bilden ovan går det att publicera den första terminen, där det finns ett kurstillfälle och antagningsförfarandet </a:t>
            </a:r>
            <a:r>
              <a:rPr lang="sv-SE" i="1" baseline="0" dirty="0"/>
              <a:t>Utan anmälan</a:t>
            </a:r>
            <a:r>
              <a:rPr lang="sv-SE" i="0" baseline="0" dirty="0"/>
              <a:t>.</a:t>
            </a:r>
          </a:p>
          <a:p>
            <a:pPr algn="l"/>
            <a:r>
              <a:rPr lang="sv-SE" i="0" baseline="0" dirty="0"/>
              <a:t>2. För den andra terminen saknas det både kurstillfällen och antagningsförfarande och därför går det heller inte att publicera.</a:t>
            </a:r>
          </a:p>
          <a:p>
            <a:pPr algn="l"/>
            <a:endParaRPr lang="sv-SE" i="0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När innehållet publiceras, låses det för ytterligare förändringar. Det gäller alltså att kontrollera noga att allt stämmer innan man publicerar.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05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Ett kurstillfälle med antagningsförfarande </a:t>
            </a:r>
            <a:r>
              <a:rPr lang="sv-SE" i="1" baseline="0" dirty="0"/>
              <a:t>Utan anmälan,</a:t>
            </a:r>
            <a:r>
              <a:rPr lang="sv-SE" i="0" baseline="0" dirty="0"/>
              <a:t> och </a:t>
            </a:r>
            <a:r>
              <a:rPr lang="sv-SE" b="0" i="0" baseline="0" dirty="0"/>
              <a:t>utbildning och utbildningstillfälle med status komplett, ger vid publiceringen </a:t>
            </a:r>
            <a:r>
              <a:rPr lang="sv-SE" i="0" baseline="0" dirty="0"/>
              <a:t>ett förväntat deltagande på alla programstudenter. Det syns</a:t>
            </a:r>
            <a:r>
              <a:rPr lang="sv-SE" baseline="0" dirty="0"/>
              <a:t> på de enskilda studenterna i </a:t>
            </a:r>
            <a:r>
              <a:rPr lang="sv-SE" i="1" baseline="0" dirty="0"/>
              <a:t>Studiedokumentation och</a:t>
            </a:r>
            <a:endParaRPr lang="sv-SE" baseline="0" dirty="0"/>
          </a:p>
          <a:p>
            <a:r>
              <a:rPr lang="sv-SE" i="0" baseline="0" dirty="0"/>
              <a:t>när registreringsperioden startar kommer kurstillfället visas för studenten i dennes vy som möjlig att registrera sig på.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9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I bilden visas exempel på delar som kan läggas in i en struktur.</a:t>
            </a:r>
          </a:p>
          <a:p>
            <a:r>
              <a:rPr lang="sv-SE" baseline="0" dirty="0"/>
              <a:t>Till vänster ligger de delar som är i närtid och till höger ligger de delar som finns i programmet längre fram</a:t>
            </a:r>
          </a:p>
          <a:p>
            <a:endParaRPr lang="sv-SE" baseline="0" dirty="0"/>
          </a:p>
          <a:p>
            <a:r>
              <a:rPr lang="sv-SE" baseline="0" dirty="0"/>
              <a:t>Utbildningstillfällen, dvs. kurstillfällen, inriktningstillfällen och kurspakettillfällen för det som ligger nära i tid.</a:t>
            </a:r>
          </a:p>
          <a:p>
            <a:r>
              <a:rPr lang="sv-SE" baseline="0" dirty="0"/>
              <a:t>Utbildningar, dvs. kurs, inriktning, kurspaket och fritext som ligger längre bort i tiden. </a:t>
            </a:r>
          </a:p>
          <a:p>
            <a:endParaRPr lang="sv-SE" baseline="0" dirty="0"/>
          </a:p>
          <a:p>
            <a:r>
              <a:rPr lang="sv-SE" baseline="0" dirty="0"/>
              <a:t>Möjlighet att lägga in olika typer av val som inriktningsval, </a:t>
            </a:r>
            <a:r>
              <a:rPr lang="sv-SE" baseline="0" dirty="0" err="1"/>
              <a:t>kursval</a:t>
            </a:r>
            <a:r>
              <a:rPr lang="sv-SE" baseline="0" dirty="0"/>
              <a:t> eller val till kurspaket.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520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baseline="0" dirty="0"/>
              <a:t>Innehållet i </a:t>
            </a:r>
            <a:r>
              <a:rPr lang="sv-SE" baseline="0" dirty="0"/>
              <a:t>programtillfällets struktur läggs in under fliken </a:t>
            </a:r>
            <a:r>
              <a:rPr lang="sv-SE" i="1" baseline="0" dirty="0"/>
              <a:t>Ingående delar</a:t>
            </a:r>
            <a:r>
              <a:rPr lang="sv-SE" baseline="0" dirty="0"/>
              <a:t> på ett programtillfälle.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Det finns alltså inget i gränssnittet som heter ”struktur”.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 bilden visas ett exempel på hur det kan se ut: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1. Första programterminen inleds med tre kurser. Ingen anmälan innebär att studenterna bara behöver registrera sig för att påbörja sin kurs.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2. För de sista 7,5 </a:t>
            </a:r>
            <a:r>
              <a:rPr lang="sv-SE" baseline="0" dirty="0" err="1"/>
              <a:t>hp</a:t>
            </a:r>
            <a:r>
              <a:rPr lang="sv-SE" baseline="0" dirty="0"/>
              <a:t> på terminen förväntas studenterna göra ett </a:t>
            </a:r>
            <a:r>
              <a:rPr lang="sv-SE" baseline="0" dirty="0" err="1"/>
              <a:t>kursval</a:t>
            </a:r>
            <a:r>
              <a:rPr lang="sv-SE" baseline="0" dirty="0"/>
              <a:t> där man ska välja en av två kurser.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3. Genom att </a:t>
            </a:r>
            <a:r>
              <a:rPr lang="sv-SE" i="1" baseline="0" dirty="0"/>
              <a:t>publicera</a:t>
            </a:r>
            <a:r>
              <a:rPr lang="sv-SE" baseline="0" dirty="0"/>
              <a:t> </a:t>
            </a:r>
            <a:r>
              <a:rPr lang="sv-SE" b="0" baseline="0" dirty="0">
                <a:solidFill>
                  <a:srgbClr val="FF0000"/>
                </a:solidFill>
              </a:rPr>
              <a:t>det man lagt in under </a:t>
            </a:r>
            <a:r>
              <a:rPr lang="sv-SE" b="0" i="1" baseline="0" dirty="0">
                <a:solidFill>
                  <a:srgbClr val="FF0000"/>
                </a:solidFill>
              </a:rPr>
              <a:t>Ingående delar</a:t>
            </a:r>
            <a:r>
              <a:rPr lang="sv-SE" b="0" baseline="0" dirty="0">
                <a:solidFill>
                  <a:srgbClr val="FF0000"/>
                </a:solidFill>
              </a:rPr>
              <a:t> </a:t>
            </a:r>
            <a:r>
              <a:rPr lang="sv-SE" baseline="0" dirty="0"/>
              <a:t>blir den synlig i andra delar av Ladok, förutsatt att det har rätt status; förväntat deltagande (antagning) skapas för studenterna, vilket visas i </a:t>
            </a:r>
            <a:r>
              <a:rPr lang="sv-SE" i="1" baseline="0" dirty="0"/>
              <a:t>Studiedokumentation</a:t>
            </a:r>
            <a:r>
              <a:rPr lang="sv-SE" baseline="0" dirty="0"/>
              <a:t>, och kurstillfällen och val blir synliga för studenten i dennes studentvy under registrerings och valperioderna.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1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</a:t>
            </a:r>
            <a:r>
              <a:rPr lang="sv-SE" b="0" i="0" dirty="0"/>
              <a:t>innehållet i fliken under Ingående delar </a:t>
            </a:r>
            <a:r>
              <a:rPr lang="sv-SE" dirty="0"/>
              <a:t>publiceras</a:t>
            </a:r>
            <a:r>
              <a:rPr lang="sv-SE" baseline="0" dirty="0"/>
              <a:t> visas det för studenten </a:t>
            </a:r>
            <a:r>
              <a:rPr lang="sv-SE" dirty="0"/>
              <a:t>som t.ex. möjliga</a:t>
            </a:r>
            <a:r>
              <a:rPr lang="sv-SE" baseline="0" dirty="0"/>
              <a:t> registreringar eller val i studentvyn under registrerings och valperioder.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165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programtillfällesstruktur skapar man i Utbildningsinformation. </a:t>
            </a:r>
          </a:p>
          <a:p>
            <a:r>
              <a:rPr lang="sv-SE" dirty="0"/>
              <a:t>Det måste finnas ett program och, kopplat till programmet, ett programtillfälle.</a:t>
            </a:r>
          </a:p>
          <a:p>
            <a:r>
              <a:rPr lang="sv-SE" dirty="0"/>
              <a:t>Innehållet</a:t>
            </a:r>
            <a:r>
              <a:rPr lang="sv-SE" baseline="0" dirty="0"/>
              <a:t> i s</a:t>
            </a:r>
            <a:r>
              <a:rPr lang="sv-SE" dirty="0"/>
              <a:t>trukturen läggs in på programtillfället. </a:t>
            </a:r>
          </a:p>
          <a:p>
            <a:r>
              <a:rPr lang="sv-SE" dirty="0"/>
              <a:t>Observera att begreppet</a:t>
            </a:r>
            <a:r>
              <a:rPr lang="sv-SE" baseline="0" dirty="0"/>
              <a:t> struktur inte är synligt i användarens gränssnitt.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119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Innehållet</a:t>
            </a:r>
            <a:r>
              <a:rPr lang="sv-SE" baseline="0" dirty="0"/>
              <a:t> i</a:t>
            </a:r>
            <a:r>
              <a:rPr lang="sv-SE" dirty="0"/>
              <a:t> strukturen lägger man in under fliken </a:t>
            </a:r>
            <a:r>
              <a:rPr lang="sv-SE" i="1" baseline="0" dirty="0"/>
              <a:t>Ingående delar </a:t>
            </a:r>
            <a:r>
              <a:rPr lang="sv-SE" baseline="0" dirty="0"/>
              <a:t>på programtillfället</a:t>
            </a:r>
            <a:endParaRPr lang="sv-SE" b="1" baseline="0" dirty="0"/>
          </a:p>
          <a:p>
            <a:r>
              <a:rPr lang="sv-SE" baseline="0" dirty="0"/>
              <a:t>Det går att välja hur man vill se innehållet grupperat, t.ex. per termin, läsperiod eller läsår</a:t>
            </a:r>
            <a:r>
              <a:rPr lang="sv-SE" b="1" baseline="0" dirty="0"/>
              <a:t>.</a:t>
            </a:r>
          </a:p>
          <a:p>
            <a:r>
              <a:rPr lang="sv-SE" b="0" baseline="0" dirty="0"/>
              <a:t>Det går att lägga in innehåll för program och programtillfällen i status utkast, men publicering kräver </a:t>
            </a:r>
            <a:r>
              <a:rPr lang="sv-SE" b="0" baseline="0"/>
              <a:t>högre status.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42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1. Via sökpanelen tar man fram de utbildningsdelar som ska ingå. </a:t>
            </a:r>
          </a:p>
          <a:p>
            <a:r>
              <a:rPr lang="sv-SE" baseline="0" dirty="0"/>
              <a:t>2. Börja med att välja vilken utbildningstyp som ska läggas in, exempelvis kurs på grundnivå, kurspaket eller inriktning</a:t>
            </a:r>
          </a:p>
          <a:p>
            <a:r>
              <a:rPr lang="sv-SE" baseline="0" dirty="0"/>
              <a:t>3. Finns det färdiga utbildningstillfällen, som t.ex. kurstillfällen, kan man lägga in dessa direkt, annars kan man börja med att lägga in utbildning och välja tillfälle för utbildningen senare.</a:t>
            </a:r>
          </a:p>
          <a:p>
            <a:r>
              <a:rPr lang="sv-SE" baseline="0" dirty="0"/>
              <a:t>4. I sökpanelen går det att filtrera på organisation, period, benämning och/eller kod. </a:t>
            </a:r>
          </a:p>
          <a:p>
            <a:r>
              <a:rPr lang="sv-SE" baseline="0" dirty="0"/>
              <a:t>5. Om utbildningen ännu inte finns definierad i Ladok går det att lägga in ett block med fritext för att markera dess plats i programmet. Om programmet består av 15 </a:t>
            </a:r>
            <a:r>
              <a:rPr lang="sv-SE" baseline="0" dirty="0" err="1"/>
              <a:t>hp</a:t>
            </a:r>
            <a:r>
              <a:rPr lang="sv-SE" baseline="0" dirty="0"/>
              <a:t> matematik i termin 5, men det ännu inte finns någon fastställt kursplan för kursen i fråga, kan man lägga in fritexten ”Matematik 15 </a:t>
            </a:r>
            <a:r>
              <a:rPr lang="sv-SE" baseline="0" dirty="0" err="1"/>
              <a:t>hp</a:t>
            </a:r>
            <a:r>
              <a:rPr lang="sv-SE" baseline="0" dirty="0"/>
              <a:t>” för att markera detta i strukturen.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62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är man på väg att lägga in kursen Företagsekonomi, grundkurs. Man får välja om kursen ska vara obligatorisk</a:t>
            </a:r>
            <a:r>
              <a:rPr lang="sv-SE" baseline="0" dirty="0"/>
              <a:t> eller ingå i en ”valmöjlighet”.</a:t>
            </a:r>
          </a:p>
          <a:p>
            <a:r>
              <a:rPr lang="sv-SE" baseline="0" dirty="0"/>
              <a:t>Eftersom det är en kurs och inte ett kurstillfälle anger man perioden som kursen är tänkt att gå i, t.ex. en viss termin eller läsperiod.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010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Eftersom kursen är på 30 </a:t>
            </a:r>
            <a:r>
              <a:rPr lang="sv-SE" dirty="0" err="1"/>
              <a:t>hp</a:t>
            </a:r>
            <a:r>
              <a:rPr lang="sv-SE" dirty="0"/>
              <a:t> läggs den</a:t>
            </a:r>
            <a:r>
              <a:rPr lang="sv-SE" baseline="0" dirty="0"/>
              <a:t> in på vårterminen som är programtillfällets första termin.</a:t>
            </a:r>
          </a:p>
          <a:p>
            <a:r>
              <a:rPr lang="sv-SE" baseline="0" dirty="0"/>
              <a:t>Genom att klicka på kursen får man upp möjligheten att antingen ändra planerad period, eller att specificera ett tillfälle.</a:t>
            </a:r>
          </a:p>
          <a:p>
            <a:r>
              <a:rPr lang="sv-SE" baseline="0" dirty="0"/>
              <a:t>Här ser man att det finns två kurstillfällen för kursen, varav ett ges på samma tid som kursen är inplanerad.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35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7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objekt 8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983" y="1068224"/>
            <a:ext cx="3657600" cy="322729"/>
          </a:xfrm>
          <a:prstGeom prst="rect">
            <a:avLst/>
          </a:prstGeom>
          <a:solidFill>
            <a:srgbClr val="5316AC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20" y="1068224"/>
            <a:ext cx="3657600" cy="322729"/>
          </a:xfrm>
          <a:prstGeom prst="rect">
            <a:avLst/>
          </a:prstGeom>
          <a:solidFill>
            <a:schemeClr val="bg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7"/>
          <p:cNvSpPr/>
          <p:nvPr userDrawn="1"/>
        </p:nvSpPr>
        <p:spPr>
          <a:xfrm>
            <a:off x="2" y="5033863"/>
            <a:ext cx="9146380" cy="182413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Bildobjekt 10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80091"/>
            <a:ext cx="2334312" cy="657112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sv-SE" dirty="0"/>
              <a:t>Presentationens namn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-1"/>
            <a:ext cx="3574257" cy="180736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-1" y="1807367"/>
            <a:ext cx="3574257" cy="181880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6"/>
            <a:ext cx="9146380" cy="181880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88" y="222759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48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8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  <a:endParaRPr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Bildobjekt 8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82813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80091"/>
            <a:ext cx="2334312" cy="657112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rgbClr val="000000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18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66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51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objekt 8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7"/>
          <p:cNvSpPr/>
          <p:nvPr userDrawn="1"/>
        </p:nvSpPr>
        <p:spPr>
          <a:xfrm>
            <a:off x="2" y="503386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B6D88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Bildobjekt 10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80091"/>
            <a:ext cx="2334312" cy="657112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6104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6104"/>
            <a:ext cx="9146380" cy="182006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A483D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88" y="222759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3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1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vsnittsrubri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85" r:id="rId7"/>
    <p:sldLayoutId id="2147483682" r:id="rId8"/>
    <p:sldLayoutId id="2147483681" r:id="rId9"/>
    <p:sldLayoutId id="2147483666" r:id="rId10"/>
    <p:sldLayoutId id="2147483667" r:id="rId11"/>
    <p:sldLayoutId id="2147483691" r:id="rId12"/>
    <p:sldLayoutId id="2147483687" r:id="rId13"/>
    <p:sldLayoutId id="2147483686" r:id="rId14"/>
    <p:sldLayoutId id="2147483665" r:id="rId15"/>
    <p:sldLayoutId id="2147483688" r:id="rId16"/>
    <p:sldLayoutId id="2147483689" r:id="rId17"/>
    <p:sldLayoutId id="2147483690" r:id="rId18"/>
    <p:sldLayoutId id="2147483672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all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Programtillfällesstruktur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07" y="1100138"/>
            <a:ext cx="4234718" cy="388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6" y="2014538"/>
            <a:ext cx="5394384" cy="2728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ak pil 4"/>
          <p:cNvCxnSpPr/>
          <p:nvPr/>
        </p:nvCxnSpPr>
        <p:spPr>
          <a:xfrm flipV="1">
            <a:off x="2724150" y="3667125"/>
            <a:ext cx="1533525" cy="619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545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7809"/>
            <a:ext cx="7521575" cy="309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1762125"/>
            <a:ext cx="47922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30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125637"/>
            <a:ext cx="7521575" cy="35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933450" y="2686050"/>
            <a:ext cx="1590675" cy="257175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387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1" y="1100138"/>
            <a:ext cx="5017962" cy="3579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2519363"/>
            <a:ext cx="3933825" cy="20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2462213"/>
            <a:ext cx="4200525" cy="2609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juhörning 3"/>
          <p:cNvSpPr/>
          <p:nvPr/>
        </p:nvSpPr>
        <p:spPr>
          <a:xfrm>
            <a:off x="552450" y="3767138"/>
            <a:ext cx="342900" cy="290512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8" name="Sjuhörning 7"/>
          <p:cNvSpPr/>
          <p:nvPr/>
        </p:nvSpPr>
        <p:spPr>
          <a:xfrm>
            <a:off x="4844193" y="4210050"/>
            <a:ext cx="342900" cy="290512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</a:t>
            </a:r>
          </a:p>
        </p:txBody>
      </p:sp>
      <p:sp>
        <p:nvSpPr>
          <p:cNvPr id="9" name="Sjuhörning 8"/>
          <p:cNvSpPr/>
          <p:nvPr/>
        </p:nvSpPr>
        <p:spPr>
          <a:xfrm>
            <a:off x="1933575" y="4043363"/>
            <a:ext cx="342900" cy="290512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39053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991488"/>
            <a:ext cx="6553200" cy="404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1152525" y="4138611"/>
            <a:ext cx="1657350" cy="138113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Sjuhörning 12"/>
          <p:cNvSpPr/>
          <p:nvPr/>
        </p:nvSpPr>
        <p:spPr>
          <a:xfrm>
            <a:off x="1066012" y="3990975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14" name="Sjuhörning 13"/>
          <p:cNvSpPr/>
          <p:nvPr/>
        </p:nvSpPr>
        <p:spPr>
          <a:xfrm>
            <a:off x="2609062" y="1504950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15" name="Sjuhörning 14"/>
          <p:cNvSpPr/>
          <p:nvPr/>
        </p:nvSpPr>
        <p:spPr>
          <a:xfrm>
            <a:off x="2609061" y="2524124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7541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9" y="1676401"/>
            <a:ext cx="9050325" cy="244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819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Publicera</a:t>
            </a:r>
          </a:p>
        </p:txBody>
      </p:sp>
    </p:spTree>
    <p:extLst>
      <p:ext uri="{BB962C8B-B14F-4D97-AF65-F5344CB8AC3E}">
        <p14:creationId xmlns:p14="http://schemas.microsoft.com/office/powerpoint/2010/main" val="1760505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Publicera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7"/>
          <a:stretch/>
        </p:blipFill>
        <p:spPr bwMode="auto">
          <a:xfrm>
            <a:off x="885825" y="1010361"/>
            <a:ext cx="7335066" cy="394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juhörning 5"/>
          <p:cNvSpPr/>
          <p:nvPr/>
        </p:nvSpPr>
        <p:spPr>
          <a:xfrm>
            <a:off x="789787" y="1666875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7" name="Sjuhörning 6"/>
          <p:cNvSpPr/>
          <p:nvPr/>
        </p:nvSpPr>
        <p:spPr>
          <a:xfrm>
            <a:off x="780262" y="3486150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817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Studiedokumentation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9" y="1104901"/>
            <a:ext cx="8864605" cy="367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21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Programtillfällesstruktur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Ett stöd för hantering av studenters deltagande inom program</a:t>
            </a:r>
          </a:p>
          <a:p>
            <a:r>
              <a:rPr lang="sv-SE" dirty="0">
                <a:solidFill>
                  <a:schemeClr val="tx1"/>
                </a:solidFill>
              </a:rPr>
              <a:t>Visar innehåll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i ett program för ett visst programtillfälle</a:t>
            </a:r>
          </a:p>
          <a:p>
            <a:r>
              <a:rPr lang="sv-SE" dirty="0"/>
              <a:t>Kan bestå av kurser, kurstillfällen, inriktningar, val m.m. </a:t>
            </a:r>
          </a:p>
          <a:p>
            <a:r>
              <a:rPr lang="sv-SE" dirty="0">
                <a:solidFill>
                  <a:schemeClr val="tx1"/>
                </a:solidFill>
              </a:rPr>
              <a:t>Ger möjlighet att visa programmets innehåll i studieplan och studentvy</a:t>
            </a:r>
          </a:p>
        </p:txBody>
      </p:sp>
    </p:spTree>
    <p:extLst>
      <p:ext uri="{BB962C8B-B14F-4D97-AF65-F5344CB8AC3E}">
        <p14:creationId xmlns:p14="http://schemas.microsoft.com/office/powerpoint/2010/main" val="221123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innehåll</a:t>
            </a:r>
          </a:p>
        </p:txBody>
      </p:sp>
      <p:pic>
        <p:nvPicPr>
          <p:cNvPr id="4" name="Picture 2" descr="C:\Users\xwgund\Desktop\koncept struktur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080870"/>
            <a:ext cx="9102725" cy="195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17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8104"/>
            <a:ext cx="8034069" cy="41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juhörning 3"/>
          <p:cNvSpPr/>
          <p:nvPr/>
        </p:nvSpPr>
        <p:spPr>
          <a:xfrm>
            <a:off x="437362" y="3657600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5" name="Sjuhörning 4"/>
          <p:cNvSpPr/>
          <p:nvPr/>
        </p:nvSpPr>
        <p:spPr>
          <a:xfrm>
            <a:off x="5704687" y="3362325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  <p:sp>
        <p:nvSpPr>
          <p:cNvPr id="6" name="Sjuhörning 5"/>
          <p:cNvSpPr/>
          <p:nvPr/>
        </p:nvSpPr>
        <p:spPr>
          <a:xfrm>
            <a:off x="1285087" y="2857500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383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8" t="13703" r="14082"/>
          <a:stretch/>
        </p:blipFill>
        <p:spPr bwMode="auto">
          <a:xfrm>
            <a:off x="1123951" y="893892"/>
            <a:ext cx="6410324" cy="414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80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skapa innehållet i en struktur</a:t>
            </a:r>
          </a:p>
        </p:txBody>
      </p:sp>
    </p:spTree>
    <p:extLst>
      <p:ext uri="{BB962C8B-B14F-4D97-AF65-F5344CB8AC3E}">
        <p14:creationId xmlns:p14="http://schemas.microsoft.com/office/powerpoint/2010/main" val="380383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Förutsättningar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9" y="1400175"/>
            <a:ext cx="9130379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91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083468"/>
            <a:ext cx="9102328" cy="364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23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2" y="957263"/>
            <a:ext cx="4163213" cy="37387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92" y="1119187"/>
            <a:ext cx="5428308" cy="3919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juhörning 2"/>
          <p:cNvSpPr/>
          <p:nvPr/>
        </p:nvSpPr>
        <p:spPr>
          <a:xfrm>
            <a:off x="37312" y="2314575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6" name="Sjuhörning 5"/>
          <p:cNvSpPr/>
          <p:nvPr/>
        </p:nvSpPr>
        <p:spPr>
          <a:xfrm>
            <a:off x="113512" y="3533775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  <p:sp>
        <p:nvSpPr>
          <p:cNvPr id="7" name="Sjuhörning 6"/>
          <p:cNvSpPr/>
          <p:nvPr/>
        </p:nvSpPr>
        <p:spPr>
          <a:xfrm>
            <a:off x="132562" y="4076700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</a:t>
            </a:r>
          </a:p>
        </p:txBody>
      </p:sp>
      <p:sp>
        <p:nvSpPr>
          <p:cNvPr id="8" name="Sjuhörning 7"/>
          <p:cNvSpPr/>
          <p:nvPr/>
        </p:nvSpPr>
        <p:spPr>
          <a:xfrm>
            <a:off x="3799687" y="3533774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</a:t>
            </a:r>
          </a:p>
        </p:txBody>
      </p:sp>
      <p:sp>
        <p:nvSpPr>
          <p:cNvPr id="9" name="Sjuhörning 8"/>
          <p:cNvSpPr/>
          <p:nvPr/>
        </p:nvSpPr>
        <p:spPr>
          <a:xfrm>
            <a:off x="5733262" y="3848100"/>
            <a:ext cx="315113" cy="295275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62152053"/>
      </p:ext>
    </p:extLst>
  </p:cSld>
  <p:clrMapOvr>
    <a:masterClrMapping/>
  </p:clrMapOvr>
</p:sld>
</file>

<file path=ppt/theme/theme1.xml><?xml version="1.0" encoding="utf-8"?>
<a:theme xmlns:a="http://schemas.openxmlformats.org/drawingml/2006/main" name="Ladokpresentation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Ladokpresentation</Template>
  <TotalTime>732</TotalTime>
  <Words>1200</Words>
  <Application>Microsoft Office PowerPoint</Application>
  <PresentationFormat>Bildspel på skärmen (4:3)</PresentationFormat>
  <Paragraphs>104</Paragraphs>
  <Slides>18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Ladokpresentation</vt:lpstr>
      <vt:lpstr>Programtillfällesstruktur</vt:lpstr>
      <vt:lpstr>Programtillfällesstruktur</vt:lpstr>
      <vt:lpstr>Exempel på innehåll</vt:lpstr>
      <vt:lpstr>PowerPoint-presentation</vt:lpstr>
      <vt:lpstr>PowerPoint-presentation</vt:lpstr>
      <vt:lpstr>Att skapa innehållet i en struktur</vt:lpstr>
      <vt:lpstr>Förutsättningar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Publicera</vt:lpstr>
      <vt:lpstr>Publicera</vt:lpstr>
      <vt:lpstr>Studiedokumentation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Programtillfällesstruktur</dc:title>
  <dc:creator>Gun Wallius</dc:creator>
  <cp:lastModifiedBy>Ladok</cp:lastModifiedBy>
  <cp:revision>58</cp:revision>
  <dcterms:created xsi:type="dcterms:W3CDTF">2017-02-09T13:31:12Z</dcterms:created>
  <dcterms:modified xsi:type="dcterms:W3CDTF">2017-05-17T14:32:44Z</dcterms:modified>
</cp:coreProperties>
</file>