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65" r:id="rId4"/>
    <p:sldId id="261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80116" autoAdjust="0"/>
  </p:normalViewPr>
  <p:slideViewPr>
    <p:cSldViewPr snapToGrid="0" snapToObjects="1">
      <p:cViewPr varScale="1">
        <p:scale>
          <a:sx n="88" d="100"/>
          <a:sy n="88" d="100"/>
        </p:scale>
        <p:origin x="21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449AB-0B74-2649-9837-45F2FA18A09E}" type="datetimeFigureOut">
              <a:rPr lang="sv-SE" smtClean="0"/>
              <a:t>2019-11-21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8AD9D-5E96-434C-9A64-4DFD35687B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090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DA081-9E17-8E4E-BFEC-AB74BD362301}" type="datetimeFigureOut">
              <a:rPr lang="sv-SE" smtClean="0"/>
              <a:t>2019-11-21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0286B-FADE-FD49-A3A6-99A8E59D2B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3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Via sökfunktionen på startsidan söker man fram enstaka</a:t>
            </a:r>
            <a:r>
              <a:rPr lang="sv-SE" baseline="0" dirty="0"/>
              <a:t> studenter man vill titta på.</a:t>
            </a:r>
            <a:endParaRPr lang="sv-SE" dirty="0"/>
          </a:p>
          <a:p>
            <a:pPr marL="228600" indent="-228600">
              <a:buFont typeface="+mj-lt"/>
              <a:buAutoNum type="arabicPeriod"/>
            </a:pPr>
            <a:r>
              <a:rPr lang="sv-SE" dirty="0"/>
              <a:t>I översiktsvyn visas</a:t>
            </a:r>
            <a:r>
              <a:rPr lang="sv-SE" baseline="0" dirty="0"/>
              <a:t> </a:t>
            </a:r>
            <a:r>
              <a:rPr lang="sv-SE" u="none" strike="noStrike" baseline="0" dirty="0">
                <a:solidFill>
                  <a:srgbClr val="FF0000"/>
                </a:solidFill>
              </a:rPr>
              <a:t>studentens samtliga resultat inom pågående och avklarade kurser samt om kurserna läses inom kurspaketering, t.ex. program. </a:t>
            </a:r>
            <a:r>
              <a:rPr lang="sv-SE" u="none" strike="noStrike" baseline="0" dirty="0"/>
              <a:t> </a:t>
            </a:r>
            <a:endParaRPr lang="sv-SE" baseline="0" dirty="0" smtClean="0"/>
          </a:p>
          <a:p>
            <a:pPr marL="228600" indent="-228600">
              <a:buAutoNum type="arabicPeriod"/>
            </a:pPr>
            <a:r>
              <a:rPr lang="sv-SE" baseline="0" dirty="0" smtClean="0"/>
              <a:t>Man </a:t>
            </a:r>
            <a:r>
              <a:rPr lang="sv-SE" baseline="0" dirty="0"/>
              <a:t>kan även fälla ut </a:t>
            </a:r>
            <a:r>
              <a:rPr lang="sv-SE" baseline="0" dirty="0" smtClean="0"/>
              <a:t>kursen för </a:t>
            </a:r>
            <a:r>
              <a:rPr lang="sv-SE" baseline="0" dirty="0"/>
              <a:t>att se ev. </a:t>
            </a:r>
            <a:r>
              <a:rPr lang="sv-SE" baseline="0" dirty="0" smtClean="0"/>
              <a:t>modulresultat inom den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baseline="0" dirty="0" smtClean="0"/>
              <a:t>Det går att filtrera uppgifterna via knapparna </a:t>
            </a:r>
            <a:r>
              <a:rPr lang="sv-SE" i="1" baseline="0" dirty="0" smtClean="0"/>
              <a:t>Filtrera kurser, </a:t>
            </a:r>
            <a:r>
              <a:rPr lang="sv-SE" i="0" baseline="0" dirty="0" smtClean="0"/>
              <a:t>och att välja att visa vilken termin, kalenderhalvår eller år som studenten gick kursen</a:t>
            </a:r>
            <a:endParaRPr lang="sv-SE" i="1" baseline="0" dirty="0" smtClean="0"/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dirty="0" smtClean="0"/>
              <a:t>I</a:t>
            </a:r>
            <a:r>
              <a:rPr lang="sv-SE" baseline="0" dirty="0" smtClean="0"/>
              <a:t> </a:t>
            </a:r>
            <a:r>
              <a:rPr lang="sv-SE" baseline="0" dirty="0"/>
              <a:t>högerspalten hittar du studentens kontaktuppgifter, eventuella utfärdade bevis, r</a:t>
            </a:r>
            <a:r>
              <a:rPr lang="sv-SE" dirty="0"/>
              <a:t>egistrerings-</a:t>
            </a:r>
            <a:r>
              <a:rPr lang="sv-SE" baseline="0" dirty="0"/>
              <a:t> och resultatintyg och uppgifter om grupptillhörighet.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86B-FADE-FD49-A3A6-99A8E59D2B5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381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Genom att söka fram ett kurstillfälle och</a:t>
            </a:r>
            <a:r>
              <a:rPr lang="sv-SE" baseline="0" dirty="0" smtClean="0"/>
              <a:t> välja fliken ”</a:t>
            </a:r>
            <a:r>
              <a:rPr lang="sv-SE" dirty="0" smtClean="0"/>
              <a:t>Resultatuppföljning” </a:t>
            </a:r>
            <a:r>
              <a:rPr lang="sv-SE" dirty="0"/>
              <a:t>kan man följa resultaten</a:t>
            </a:r>
            <a:r>
              <a:rPr lang="sv-SE" baseline="0" dirty="0"/>
              <a:t> för </a:t>
            </a:r>
            <a:r>
              <a:rPr lang="sv-SE" baseline="0" dirty="0" smtClean="0"/>
              <a:t>studenterna.</a:t>
            </a:r>
          </a:p>
          <a:p>
            <a:pPr marL="228600" indent="-228600">
              <a:buFont typeface="+mj-lt"/>
              <a:buAutoNum type="arabicPeriod"/>
            </a:pPr>
            <a:r>
              <a:rPr lang="sv-SE" baseline="0" dirty="0" smtClean="0"/>
              <a:t>Du kan lägga till fler kurstillfällen att visa resultat för</a:t>
            </a:r>
          </a:p>
          <a:p>
            <a:pPr marL="228600" indent="-228600">
              <a:buFont typeface="+mj-lt"/>
              <a:buAutoNum type="arabicPeriod"/>
            </a:pPr>
            <a:r>
              <a:rPr lang="sv-SE" baseline="0" dirty="0" smtClean="0"/>
              <a:t>Listan kan filtreras för att bara visa t.ex. studenter som avklarat kursen eller som gjort avbrott.</a:t>
            </a:r>
          </a:p>
          <a:p>
            <a:pPr marL="228600" indent="-228600">
              <a:buFont typeface="+mj-lt"/>
              <a:buAutoNum type="arabicPeriod"/>
            </a:pPr>
            <a:r>
              <a:rPr lang="sv-SE" baseline="0" dirty="0" smtClean="0"/>
              <a:t>Du kan välja vilka moduler inom kursen som ska visas i resultatuppföljningen </a:t>
            </a:r>
          </a:p>
          <a:p>
            <a:pPr marL="228600" indent="-228600">
              <a:buFont typeface="+mj-lt"/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86B-FADE-FD49-A3A6-99A8E59D2B5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673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Kurspaketering </a:t>
            </a:r>
            <a:r>
              <a:rPr lang="sv-SE" baseline="0" dirty="0"/>
              <a:t>är ett samlingsbegrepp för 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ammanhållen utbildning bestående av kurser eller motsvarande åtaganden,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t.ex. program, forskarämne och utbytesavtal. </a:t>
            </a:r>
          </a:p>
          <a:p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 att söka fram ett tillfälle för kurspaketeringen ser du en deltagarlista för alla studenterna på det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kan </a:t>
            </a:r>
            <a:r>
              <a:rPr lang="sv-SE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Välja att visa resultat </a:t>
            </a: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 olika kurser på lärosätet, för att se om studenterna på kurspaketeringen har avklarat kurserna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går att filtrera listan på olika </a:t>
            </a:r>
            <a:r>
              <a:rPr lang="sv-SE" i="1" baseline="0" dirty="0" smtClean="0"/>
              <a:t>Tillstånd</a:t>
            </a:r>
            <a:r>
              <a:rPr lang="sv-SE" i="0" baseline="0" dirty="0" smtClean="0"/>
              <a:t>, </a:t>
            </a:r>
            <a:r>
              <a:rPr lang="sv-SE" i="0" u="none" baseline="0" dirty="0" smtClean="0"/>
              <a:t>t.ex</a:t>
            </a:r>
            <a:r>
              <a:rPr lang="sv-SE" i="0" baseline="0" dirty="0" smtClean="0"/>
              <a:t>. </a:t>
            </a:r>
            <a:r>
              <a:rPr lang="sv-SE" baseline="0" dirty="0" smtClean="0"/>
              <a:t>Ej påbörjad, Pågående, Avbrott, </a:t>
            </a:r>
            <a:r>
              <a:rPr lang="sv-SE" u="none" baseline="0" dirty="0" smtClean="0"/>
              <a:t>Avklarad</a:t>
            </a:r>
            <a:r>
              <a:rPr lang="sv-SE" baseline="0" dirty="0" smtClean="0"/>
              <a:t> m.m.</a:t>
            </a:r>
            <a:endParaRPr lang="sv-SE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86B-FADE-FD49-A3A6-99A8E59D2B5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0514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Man kan hitta uppföljningsstatistik på program och kurs i </a:t>
            </a:r>
            <a:r>
              <a:rPr lang="sv-SE" baseline="0" dirty="0"/>
              <a:t>Uppföljning.</a:t>
            </a:r>
          </a:p>
          <a:p>
            <a:endParaRPr lang="sv-SE" baseline="0" dirty="0"/>
          </a:p>
          <a:p>
            <a:r>
              <a:rPr lang="sv-SE" baseline="0" dirty="0"/>
              <a:t>För att se genomströmning på program väljer man ”Genomströmning kurspaketeringstillfälle” </a:t>
            </a:r>
            <a:r>
              <a:rPr lang="sv-SE" u="none" baseline="0" dirty="0"/>
              <a:t>och ”Genomströmning kurstillfälle” om man vill följa genomströmningen på ett kurstillfälle.</a:t>
            </a:r>
          </a:p>
          <a:p>
            <a:endParaRPr lang="sv-SE" baseline="0" dirty="0"/>
          </a:p>
          <a:p>
            <a:r>
              <a:rPr lang="sv-SE" baseline="0" dirty="0"/>
              <a:t>Genom att hålla muspekaren över i:et får man information om vad man kan få ut i rapporten.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86B-FADE-FD49-A3A6-99A8E59D2B5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66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</a:t>
            </a:r>
            <a:r>
              <a:rPr lang="sv-SE" baseline="0" dirty="0"/>
              <a:t> går att välja flera programtillfällen samtidigt. </a:t>
            </a:r>
            <a:r>
              <a:rPr lang="sv-SE" u="none" baseline="0" dirty="0"/>
              <a:t>Resultatet presenteras med en rapport per tillfälle.</a:t>
            </a:r>
            <a:endParaRPr lang="sv-SE" u="non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86B-FADE-FD49-A3A6-99A8E59D2B5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8596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/>
              <a:t>Rapportresultatet för ev. inriktningar </a:t>
            </a:r>
            <a:r>
              <a:rPr lang="sv-SE" u="none" baseline="0" dirty="0"/>
              <a:t>redovisas</a:t>
            </a:r>
            <a:r>
              <a:rPr lang="sv-SE" baseline="0" dirty="0"/>
              <a:t> </a:t>
            </a:r>
            <a:r>
              <a:rPr lang="sv-SE" strike="noStrike" baseline="0" dirty="0"/>
              <a:t>under programrapporten.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86B-FADE-FD49-A3A6-99A8E59D2B5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1619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Motsvarande rapport för</a:t>
            </a:r>
            <a:r>
              <a:rPr lang="sv-SE" baseline="0" dirty="0"/>
              <a:t> kurstillfälle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86B-FADE-FD49-A3A6-99A8E59D2B5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54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468" y="4580832"/>
            <a:ext cx="6408320" cy="933450"/>
          </a:xfrm>
        </p:spPr>
        <p:txBody>
          <a:bodyPr>
            <a:normAutofit/>
          </a:bodyPr>
          <a:lstStyle>
            <a:lvl1pPr>
              <a:defRPr sz="3600" cap="small" baseline="0"/>
            </a:lvl1pPr>
          </a:lstStyle>
          <a:p>
            <a:r>
              <a:rPr lang="sv-SE" dirty="0"/>
              <a:t>presentationens namn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468" y="5518763"/>
            <a:ext cx="6408320" cy="1062650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000" b="1" i="1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Ditt namn samt datum och plats</a:t>
            </a:r>
          </a:p>
        </p:txBody>
      </p:sp>
      <p:sp>
        <p:nvSpPr>
          <p:cNvPr id="14" name="Freeform 6"/>
          <p:cNvSpPr/>
          <p:nvPr userDrawn="1"/>
        </p:nvSpPr>
        <p:spPr>
          <a:xfrm>
            <a:off x="-2382" y="0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7"/>
          <p:cNvSpPr/>
          <p:nvPr userDrawn="1"/>
        </p:nvSpPr>
        <p:spPr>
          <a:xfrm>
            <a:off x="-2380" y="659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/>
          <p:cNvSpPr/>
          <p:nvPr userDrawn="1"/>
        </p:nvSpPr>
        <p:spPr>
          <a:xfrm rot="10800000">
            <a:off x="1" y="1807368"/>
            <a:ext cx="3574257" cy="179461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7"/>
          <p:cNvSpPr/>
          <p:nvPr userDrawn="1"/>
        </p:nvSpPr>
        <p:spPr>
          <a:xfrm rot="10800000">
            <a:off x="4" y="1807367"/>
            <a:ext cx="9146380" cy="179461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Bildobjekt 17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53" y="246950"/>
            <a:ext cx="2334312" cy="65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139297"/>
            <a:ext cx="3657600" cy="36141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320" y="1139296"/>
            <a:ext cx="3657600" cy="36141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7" name="Freeform 6"/>
          <p:cNvSpPr/>
          <p:nvPr userDrawn="1"/>
        </p:nvSpPr>
        <p:spPr>
          <a:xfrm>
            <a:off x="0" y="5045299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2" y="5045958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objekt 8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92186"/>
            <a:ext cx="2334312" cy="65711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45144" y="365760"/>
            <a:ext cx="502920" cy="502920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983" y="1068224"/>
            <a:ext cx="3657600" cy="322729"/>
          </a:xfrm>
          <a:prstGeom prst="rect">
            <a:avLst/>
          </a:prstGeom>
          <a:solidFill>
            <a:srgbClr val="5316AC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20" y="1068224"/>
            <a:ext cx="3657600" cy="322729"/>
          </a:xfrm>
          <a:prstGeom prst="rect">
            <a:avLst/>
          </a:prstGeom>
          <a:solidFill>
            <a:schemeClr val="bg2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Freeform 6"/>
          <p:cNvSpPr/>
          <p:nvPr userDrawn="1"/>
        </p:nvSpPr>
        <p:spPr>
          <a:xfrm>
            <a:off x="0" y="5045299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7"/>
          <p:cNvSpPr/>
          <p:nvPr userDrawn="1"/>
        </p:nvSpPr>
        <p:spPr>
          <a:xfrm>
            <a:off x="2" y="5033863"/>
            <a:ext cx="9146380" cy="1824137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Bildobjekt 10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80091"/>
            <a:ext cx="2334312" cy="657112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22960" y="1390953"/>
            <a:ext cx="3657600" cy="3362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724320" y="1390952"/>
            <a:ext cx="3657600" cy="3362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45144" y="365760"/>
            <a:ext cx="502920" cy="502920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468" y="4580832"/>
            <a:ext cx="6408320" cy="933450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sv-SE" dirty="0"/>
              <a:t>Presentationens namn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468" y="5518763"/>
            <a:ext cx="6408320" cy="1062650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000" b="1" i="1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Ditt namn samt datum och plats</a:t>
            </a:r>
          </a:p>
        </p:txBody>
      </p:sp>
      <p:sp>
        <p:nvSpPr>
          <p:cNvPr id="14" name="Freeform 6"/>
          <p:cNvSpPr/>
          <p:nvPr userDrawn="1"/>
        </p:nvSpPr>
        <p:spPr>
          <a:xfrm>
            <a:off x="-2382" y="-1"/>
            <a:ext cx="3574257" cy="1807367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7"/>
          <p:cNvSpPr/>
          <p:nvPr userDrawn="1"/>
        </p:nvSpPr>
        <p:spPr>
          <a:xfrm>
            <a:off x="-2380" y="659"/>
            <a:ext cx="9146380" cy="180670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/>
          <p:cNvSpPr/>
          <p:nvPr userDrawn="1"/>
        </p:nvSpPr>
        <p:spPr>
          <a:xfrm rot="10800000">
            <a:off x="-1" y="1807367"/>
            <a:ext cx="3574257" cy="181880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7"/>
          <p:cNvSpPr/>
          <p:nvPr userDrawn="1"/>
        </p:nvSpPr>
        <p:spPr>
          <a:xfrm rot="10800000">
            <a:off x="4" y="1807366"/>
            <a:ext cx="9146380" cy="181880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Bildobjekt 17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88" y="222759"/>
            <a:ext cx="2334312" cy="6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8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579849"/>
          </a:xfrm>
        </p:spPr>
        <p:txBody>
          <a:bodyPr>
            <a:normAutofit/>
          </a:bodyPr>
          <a:lstStyle>
            <a:lvl1pPr>
              <a:defRPr sz="2400">
                <a:latin typeface="Franklin Gothic Book"/>
                <a:cs typeface="Franklin Gothic Book"/>
              </a:defRPr>
            </a:lvl1pPr>
            <a:lvl2pPr>
              <a:defRPr sz="2000">
                <a:latin typeface="Franklin Gothic Book"/>
                <a:cs typeface="Franklin Gothic Book"/>
              </a:defRPr>
            </a:lvl2pPr>
            <a:lvl3pPr>
              <a:defRPr sz="2000">
                <a:latin typeface="Franklin Gothic Book"/>
                <a:cs typeface="Franklin Gothic Book"/>
              </a:defRPr>
            </a:lvl3pPr>
            <a:lvl4pPr>
              <a:defRPr sz="2000">
                <a:latin typeface="Franklin Gothic Book"/>
                <a:cs typeface="Franklin Gothic Book"/>
              </a:defRPr>
            </a:lvl4pPr>
            <a:lvl5pPr>
              <a:defRPr sz="20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3" name="Freeform 6"/>
          <p:cNvSpPr/>
          <p:nvPr userDrawn="1"/>
        </p:nvSpPr>
        <p:spPr>
          <a:xfrm>
            <a:off x="0" y="5045299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7"/>
          <p:cNvSpPr/>
          <p:nvPr userDrawn="1"/>
        </p:nvSpPr>
        <p:spPr>
          <a:xfrm>
            <a:off x="2" y="5045958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30276" y="390192"/>
            <a:ext cx="502920" cy="502920"/>
          </a:xfrm>
          <a:prstGeom prst="ellipse">
            <a:avLst/>
          </a:prstGeom>
          <a:solidFill>
            <a:schemeClr val="tx1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Bildobjekt 15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92186"/>
            <a:ext cx="2334312" cy="6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48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45144" y="365760"/>
            <a:ext cx="502920" cy="502920"/>
          </a:xfrm>
          <a:prstGeom prst="ellipse">
            <a:avLst/>
          </a:prstGeom>
          <a:solidFill>
            <a:srgbClr val="6EC73B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pic>
        <p:nvPicPr>
          <p:cNvPr id="7" name="Bildobjekt 6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27" y="6268452"/>
            <a:ext cx="1352907" cy="3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89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5742" y="2443162"/>
            <a:ext cx="5638800" cy="1362075"/>
          </a:xfrm>
        </p:spPr>
        <p:txBody>
          <a:bodyPr anchor="t" anchorCtr="0">
            <a:normAutofit/>
          </a:bodyPr>
          <a:lstStyle>
            <a:lvl1pPr algn="ctr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Avsnittets rubrik</a:t>
            </a:r>
            <a:endParaRPr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7655036" y="62456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/>
          <p:cNvSpPr/>
          <p:nvPr userDrawn="1"/>
        </p:nvSpPr>
        <p:spPr>
          <a:xfrm>
            <a:off x="0" y="5045299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7"/>
          <p:cNvSpPr/>
          <p:nvPr userDrawn="1"/>
        </p:nvSpPr>
        <p:spPr>
          <a:xfrm>
            <a:off x="2" y="5045958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30276" y="390192"/>
            <a:ext cx="502920" cy="502920"/>
          </a:xfrm>
          <a:prstGeom prst="ellipse">
            <a:avLst/>
          </a:prstGeom>
          <a:solidFill>
            <a:schemeClr val="tx1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Bildobjekt 8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92186"/>
            <a:ext cx="2334312" cy="65711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139297"/>
            <a:ext cx="3657600" cy="36141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724320" y="1139296"/>
            <a:ext cx="3657600" cy="36141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828133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80091"/>
            <a:ext cx="2334312" cy="657112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09888" y="1068224"/>
            <a:ext cx="3657600" cy="322729"/>
          </a:xfrm>
          <a:prstGeom prst="rect">
            <a:avLst/>
          </a:prstGeom>
          <a:solidFill>
            <a:srgbClr val="000000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2225" y="1068224"/>
            <a:ext cx="3657600" cy="3227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822960" y="1390953"/>
            <a:ext cx="3657600" cy="3362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724320" y="1390952"/>
            <a:ext cx="3657600" cy="3362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sp>
        <p:nvSpPr>
          <p:cNvPr id="18" name="Freeform 6"/>
          <p:cNvSpPr/>
          <p:nvPr userDrawn="1"/>
        </p:nvSpPr>
        <p:spPr>
          <a:xfrm>
            <a:off x="0" y="5045299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"/>
          <p:cNvSpPr/>
          <p:nvPr userDrawn="1"/>
        </p:nvSpPr>
        <p:spPr>
          <a:xfrm>
            <a:off x="2" y="5045958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30276" y="390192"/>
            <a:ext cx="502920" cy="502920"/>
          </a:xfrm>
          <a:prstGeom prst="ellipse">
            <a:avLst/>
          </a:prstGeom>
          <a:solidFill>
            <a:schemeClr val="tx1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66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45144" y="365760"/>
            <a:ext cx="502920" cy="502920"/>
          </a:xfrm>
          <a:prstGeom prst="ellipse">
            <a:avLst/>
          </a:prstGeom>
          <a:solidFill>
            <a:schemeClr val="tx1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pic>
        <p:nvPicPr>
          <p:cNvPr id="7" name="Bildobjekt 6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92186"/>
            <a:ext cx="2334312" cy="6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51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92186"/>
            <a:ext cx="2334312" cy="65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579849"/>
          </a:xfrm>
        </p:spPr>
        <p:txBody>
          <a:bodyPr>
            <a:normAutofit/>
          </a:bodyPr>
          <a:lstStyle>
            <a:lvl1pPr>
              <a:defRPr sz="2400">
                <a:latin typeface="Franklin Gothic Book"/>
                <a:cs typeface="Franklin Gothic Book"/>
              </a:defRPr>
            </a:lvl1pPr>
            <a:lvl2pPr>
              <a:defRPr sz="2000">
                <a:latin typeface="Franklin Gothic Book"/>
                <a:cs typeface="Franklin Gothic Book"/>
              </a:defRPr>
            </a:lvl2pPr>
            <a:lvl3pPr>
              <a:defRPr sz="2000">
                <a:latin typeface="Franklin Gothic Book"/>
                <a:cs typeface="Franklin Gothic Book"/>
              </a:defRPr>
            </a:lvl3pPr>
            <a:lvl4pPr>
              <a:defRPr sz="2000">
                <a:latin typeface="Franklin Gothic Book"/>
                <a:cs typeface="Franklin Gothic Book"/>
              </a:defRPr>
            </a:lvl4pPr>
            <a:lvl5pPr>
              <a:defRPr sz="20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3" name="Freeform 6"/>
          <p:cNvSpPr/>
          <p:nvPr userDrawn="1"/>
        </p:nvSpPr>
        <p:spPr>
          <a:xfrm>
            <a:off x="0" y="5045299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7"/>
          <p:cNvSpPr/>
          <p:nvPr userDrawn="1"/>
        </p:nvSpPr>
        <p:spPr>
          <a:xfrm>
            <a:off x="2" y="5045958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30276" y="390192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Bildobjekt 15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92186"/>
            <a:ext cx="2334312" cy="65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rubri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5742" y="2443162"/>
            <a:ext cx="5638800" cy="1362075"/>
          </a:xfrm>
        </p:spPr>
        <p:txBody>
          <a:bodyPr anchor="t" anchorCtr="0">
            <a:normAutofit/>
          </a:bodyPr>
          <a:lstStyle>
            <a:lvl1pPr algn="ctr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AVSNITTETS RUBRIK</a:t>
            </a:r>
          </a:p>
        </p:txBody>
      </p:sp>
      <p:sp>
        <p:nvSpPr>
          <p:cNvPr id="10" name="textruta 9"/>
          <p:cNvSpPr txBox="1"/>
          <p:nvPr userDrawn="1"/>
        </p:nvSpPr>
        <p:spPr>
          <a:xfrm>
            <a:off x="7655036" y="62456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627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045299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2" y="5045958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objekt 8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92186"/>
            <a:ext cx="2334312" cy="657112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78659" y="365760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139297"/>
            <a:ext cx="3657600" cy="36141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724320" y="1139296"/>
            <a:ext cx="3657600" cy="36141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71441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/>
          <p:nvPr userDrawn="1"/>
        </p:nvSpPr>
        <p:spPr>
          <a:xfrm>
            <a:off x="0" y="5045299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7"/>
          <p:cNvSpPr/>
          <p:nvPr userDrawn="1"/>
        </p:nvSpPr>
        <p:spPr>
          <a:xfrm>
            <a:off x="2" y="503386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B6D8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Bildobjekt 10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80091"/>
            <a:ext cx="2334312" cy="657112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45144" y="365760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09888" y="1068224"/>
            <a:ext cx="3657600" cy="322729"/>
          </a:xfrm>
          <a:prstGeom prst="rect">
            <a:avLst/>
          </a:prstGeom>
          <a:solidFill>
            <a:schemeClr val="tx2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2225" y="1068224"/>
            <a:ext cx="3657600" cy="322729"/>
          </a:xfrm>
          <a:prstGeom prst="rect">
            <a:avLst/>
          </a:prstGeom>
          <a:solidFill>
            <a:schemeClr val="accent6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822960" y="1390953"/>
            <a:ext cx="3657600" cy="3362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724320" y="1390952"/>
            <a:ext cx="3657600" cy="3362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80416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45144" y="365760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pic>
        <p:nvPicPr>
          <p:cNvPr id="7" name="Bildobjekt 6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92186"/>
            <a:ext cx="2334312" cy="65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468" y="4580832"/>
            <a:ext cx="6408320" cy="933450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sv-SE" dirty="0"/>
              <a:t>PRESENTATIONENS NAMN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468" y="5518763"/>
            <a:ext cx="6408320" cy="1062650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000" b="1" i="1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Ditt namn samt datum och plats</a:t>
            </a:r>
          </a:p>
        </p:txBody>
      </p:sp>
      <p:sp>
        <p:nvSpPr>
          <p:cNvPr id="14" name="Freeform 6"/>
          <p:cNvSpPr/>
          <p:nvPr userDrawn="1"/>
        </p:nvSpPr>
        <p:spPr>
          <a:xfrm>
            <a:off x="-2382" y="0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7"/>
          <p:cNvSpPr/>
          <p:nvPr userDrawn="1"/>
        </p:nvSpPr>
        <p:spPr>
          <a:xfrm>
            <a:off x="-2380" y="659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/>
          <p:cNvSpPr/>
          <p:nvPr userDrawn="1"/>
        </p:nvSpPr>
        <p:spPr>
          <a:xfrm rot="10800000">
            <a:off x="2" y="1806104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7"/>
          <p:cNvSpPr/>
          <p:nvPr userDrawn="1"/>
        </p:nvSpPr>
        <p:spPr>
          <a:xfrm rot="10800000">
            <a:off x="4" y="1806104"/>
            <a:ext cx="9146380" cy="1820067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A483D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Bildobjekt 17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88" y="222759"/>
            <a:ext cx="2334312" cy="6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3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579849"/>
          </a:xfrm>
        </p:spPr>
        <p:txBody>
          <a:bodyPr>
            <a:normAutofit/>
          </a:bodyPr>
          <a:lstStyle>
            <a:lvl1pPr>
              <a:defRPr sz="2400">
                <a:latin typeface="Franklin Gothic Book"/>
                <a:cs typeface="Franklin Gothic Book"/>
              </a:defRPr>
            </a:lvl1pPr>
            <a:lvl2pPr>
              <a:defRPr sz="2000">
                <a:latin typeface="Franklin Gothic Book"/>
                <a:cs typeface="Franklin Gothic Book"/>
              </a:defRPr>
            </a:lvl2pPr>
            <a:lvl3pPr>
              <a:defRPr sz="2000">
                <a:latin typeface="Franklin Gothic Book"/>
                <a:cs typeface="Franklin Gothic Book"/>
              </a:defRPr>
            </a:lvl3pPr>
            <a:lvl4pPr>
              <a:defRPr sz="2000">
                <a:latin typeface="Franklin Gothic Book"/>
                <a:cs typeface="Franklin Gothic Book"/>
              </a:defRPr>
            </a:lvl4pPr>
            <a:lvl5pPr>
              <a:defRPr sz="20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3" name="Freeform 6"/>
          <p:cNvSpPr/>
          <p:nvPr userDrawn="1"/>
        </p:nvSpPr>
        <p:spPr>
          <a:xfrm>
            <a:off x="0" y="5045299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7"/>
          <p:cNvSpPr/>
          <p:nvPr userDrawn="1"/>
        </p:nvSpPr>
        <p:spPr>
          <a:xfrm>
            <a:off x="2" y="5045958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30276" y="390192"/>
            <a:ext cx="502920" cy="502920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Bildobjekt 15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92186"/>
            <a:ext cx="2334312" cy="6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3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vsnittsrubri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5742" y="2443162"/>
            <a:ext cx="5638800" cy="1362075"/>
          </a:xfrm>
        </p:spPr>
        <p:txBody>
          <a:bodyPr anchor="t" anchorCtr="0">
            <a:normAutofit/>
          </a:bodyPr>
          <a:lstStyle>
            <a:lvl1pPr algn="ctr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AVSNITTETS RUBRIK</a:t>
            </a:r>
          </a:p>
        </p:txBody>
      </p:sp>
      <p:sp>
        <p:nvSpPr>
          <p:cNvPr id="10" name="textruta 9"/>
          <p:cNvSpPr txBox="1"/>
          <p:nvPr userDrawn="1"/>
        </p:nvSpPr>
        <p:spPr>
          <a:xfrm>
            <a:off x="7655036" y="62456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627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779486"/>
            <a:ext cx="7556313" cy="4346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dirty="0"/>
          </a:p>
        </p:txBody>
      </p:sp>
      <p:sp>
        <p:nvSpPr>
          <p:cNvPr id="8" name="textruta 7"/>
          <p:cNvSpPr txBox="1"/>
          <p:nvPr/>
        </p:nvSpPr>
        <p:spPr>
          <a:xfrm>
            <a:off x="-488471" y="24912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"/>
          </p:nvPr>
        </p:nvSpPr>
        <p:spPr>
          <a:xfrm>
            <a:off x="49847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fld id="{C3624339-6E07-2B43-A0D3-62133557D84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0" r:id="rId3"/>
    <p:sldLayoutId id="2147483683" r:id="rId4"/>
    <p:sldLayoutId id="2147483693" r:id="rId5"/>
    <p:sldLayoutId id="2147483671" r:id="rId6"/>
    <p:sldLayoutId id="2147483685" r:id="rId7"/>
    <p:sldLayoutId id="2147483682" r:id="rId8"/>
    <p:sldLayoutId id="2147483681" r:id="rId9"/>
    <p:sldLayoutId id="2147483666" r:id="rId10"/>
    <p:sldLayoutId id="2147483667" r:id="rId11"/>
    <p:sldLayoutId id="2147483691" r:id="rId12"/>
    <p:sldLayoutId id="2147483687" r:id="rId13"/>
    <p:sldLayoutId id="2147483686" r:id="rId14"/>
    <p:sldLayoutId id="2147483665" r:id="rId15"/>
    <p:sldLayoutId id="2147483688" r:id="rId16"/>
    <p:sldLayoutId id="2147483689" r:id="rId17"/>
    <p:sldLayoutId id="2147483690" r:id="rId18"/>
    <p:sldLayoutId id="2147483672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i="0" kern="1200" cap="all" spc="0">
          <a:solidFill>
            <a:schemeClr val="tx1"/>
          </a:solidFill>
          <a:latin typeface="Impact"/>
          <a:ea typeface="+mj-ea"/>
          <a:cs typeface="Impact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Läsa information i Ladok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568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33014" y="6183085"/>
            <a:ext cx="800100" cy="664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56" y="914400"/>
            <a:ext cx="8240948" cy="59436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StudentÖversikt</a:t>
            </a:r>
            <a:endParaRPr lang="sv-SE" dirty="0"/>
          </a:p>
        </p:txBody>
      </p:sp>
      <p:sp>
        <p:nvSpPr>
          <p:cNvPr id="3" name="Ellips 2"/>
          <p:cNvSpPr/>
          <p:nvPr/>
        </p:nvSpPr>
        <p:spPr>
          <a:xfrm>
            <a:off x="526456" y="1731168"/>
            <a:ext cx="1073744" cy="453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ctangle 4"/>
          <p:cNvSpPr/>
          <p:nvPr/>
        </p:nvSpPr>
        <p:spPr>
          <a:xfrm>
            <a:off x="5048250" y="2242502"/>
            <a:ext cx="273050" cy="2730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sv-S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956" y="3613150"/>
            <a:ext cx="273050" cy="2730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v-S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09610" y="2349182"/>
            <a:ext cx="273050" cy="2730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sv-S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297" y="2212022"/>
            <a:ext cx="273050" cy="2730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sv-S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80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3" y="1589315"/>
            <a:ext cx="9058955" cy="369550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Resultat </a:t>
            </a:r>
            <a:r>
              <a:rPr lang="sv-SE" dirty="0"/>
              <a:t>på kurs</a:t>
            </a:r>
          </a:p>
        </p:txBody>
      </p:sp>
      <p:sp>
        <p:nvSpPr>
          <p:cNvPr id="5" name="Ellips 2"/>
          <p:cNvSpPr/>
          <p:nvPr/>
        </p:nvSpPr>
        <p:spPr>
          <a:xfrm>
            <a:off x="2017799" y="2348546"/>
            <a:ext cx="1835744" cy="6123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/>
          <p:cNvSpPr/>
          <p:nvPr/>
        </p:nvSpPr>
        <p:spPr>
          <a:xfrm>
            <a:off x="3979041" y="3706131"/>
            <a:ext cx="273050" cy="2730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v-S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0069" y="2960913"/>
            <a:ext cx="273050" cy="2730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sv-S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0155" y="3314245"/>
            <a:ext cx="273050" cy="2730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sv-S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6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262"/>
          <a:stretch/>
        </p:blipFill>
        <p:spPr>
          <a:xfrm>
            <a:off x="206829" y="1142267"/>
            <a:ext cx="8937171" cy="489387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Studenter i Kurspaketering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70304" y="3033439"/>
            <a:ext cx="273050" cy="2730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sv-S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1668" y="3316154"/>
            <a:ext cx="273050" cy="2730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v-S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35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790"/>
          <a:stretch/>
        </p:blipFill>
        <p:spPr>
          <a:xfrm>
            <a:off x="217714" y="1419906"/>
            <a:ext cx="8447315" cy="49042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Uppföljning: Genomströmning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375557" y="2592593"/>
            <a:ext cx="3216729" cy="36449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4441371" y="1289957"/>
            <a:ext cx="1479096" cy="5551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097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Uppföljning: Genomströmning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8" y="2201179"/>
            <a:ext cx="9068344" cy="27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2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2" y="1604427"/>
            <a:ext cx="9001256" cy="41307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Uppföljning: Genomströmning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2022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3" y="1851888"/>
            <a:ext cx="9058275" cy="31246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Uppföljning: Genomströmning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6685203"/>
      </p:ext>
    </p:extLst>
  </p:cSld>
  <p:clrMapOvr>
    <a:masterClrMapping/>
  </p:clrMapOvr>
</p:sld>
</file>

<file path=ppt/theme/theme1.xml><?xml version="1.0" encoding="utf-8"?>
<a:theme xmlns:a="http://schemas.openxmlformats.org/drawingml/2006/main" name="Ladokpresentation">
  <a:themeElements>
    <a:clrScheme name="Anpassad 4">
      <a:dk1>
        <a:srgbClr val="000000"/>
      </a:dk1>
      <a:lt1>
        <a:sysClr val="window" lastClr="FFFFFF"/>
      </a:lt1>
      <a:dk2>
        <a:srgbClr val="73B026"/>
      </a:dk2>
      <a:lt2>
        <a:srgbClr val="A483D5"/>
      </a:lt2>
      <a:accent1>
        <a:srgbClr val="73B026"/>
      </a:accent1>
      <a:accent2>
        <a:srgbClr val="5316AC"/>
      </a:accent2>
      <a:accent3>
        <a:srgbClr val="216B15"/>
      </a:accent3>
      <a:accent4>
        <a:srgbClr val="AA1871"/>
      </a:accent4>
      <a:accent5>
        <a:srgbClr val="2770AC"/>
      </a:accent5>
      <a:accent6>
        <a:srgbClr val="B6D887"/>
      </a:accent6>
      <a:hlink>
        <a:srgbClr val="5316AC"/>
      </a:hlink>
      <a:folHlink>
        <a:srgbClr val="935B96"/>
      </a:folHlink>
    </a:clrScheme>
    <a:fontScheme name="Rutnät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Förmå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Ladokpresentation</Template>
  <TotalTime>236</TotalTime>
  <Words>358</Words>
  <Application>Microsoft Office PowerPoint</Application>
  <PresentationFormat>On-screen Show (4:3)</PresentationFormat>
  <Paragraphs>45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Franklin Gothic Book</vt:lpstr>
      <vt:lpstr>Franklin Gothic Medium</vt:lpstr>
      <vt:lpstr>Impact</vt:lpstr>
      <vt:lpstr>Times New Roman</vt:lpstr>
      <vt:lpstr>Wingdings</vt:lpstr>
      <vt:lpstr>Ladokpresentation</vt:lpstr>
      <vt:lpstr>Läsa information i Ladok</vt:lpstr>
      <vt:lpstr>StudentÖversikt</vt:lpstr>
      <vt:lpstr>Resultat på kurs</vt:lpstr>
      <vt:lpstr>Studenter i Kurspaketering</vt:lpstr>
      <vt:lpstr>Uppföljning: Genomströmning</vt:lpstr>
      <vt:lpstr>Uppföljning: Genomströmning</vt:lpstr>
      <vt:lpstr>Uppföljning: Genomströmning</vt:lpstr>
      <vt:lpstr>Uppföljning: Genomströmning</vt:lpstr>
    </vt:vector>
  </TitlesOfParts>
  <Company>University of Gothenburg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Gun Wallius</dc:creator>
  <cp:lastModifiedBy>Klara Nordström</cp:lastModifiedBy>
  <cp:revision>23</cp:revision>
  <dcterms:created xsi:type="dcterms:W3CDTF">2017-03-13T15:37:23Z</dcterms:created>
  <dcterms:modified xsi:type="dcterms:W3CDTF">2019-11-21T13:39:35Z</dcterms:modified>
</cp:coreProperties>
</file>