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handoutMasterIdLst>
    <p:handoutMasterId r:id="rId16"/>
  </p:handoutMasterIdLst>
  <p:sldIdLst>
    <p:sldId id="256" r:id="rId2"/>
    <p:sldId id="284" r:id="rId3"/>
    <p:sldId id="271" r:id="rId4"/>
    <p:sldId id="274" r:id="rId5"/>
    <p:sldId id="278" r:id="rId6"/>
    <p:sldId id="275" r:id="rId7"/>
    <p:sldId id="283" r:id="rId8"/>
    <p:sldId id="276" r:id="rId9"/>
    <p:sldId id="280" r:id="rId10"/>
    <p:sldId id="279" r:id="rId11"/>
    <p:sldId id="281" r:id="rId12"/>
    <p:sldId id="282" r:id="rId13"/>
    <p:sldId id="277" r:id="rId14"/>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32" autoAdjust="0"/>
    <p:restoredTop sz="93645" autoAdjust="0"/>
  </p:normalViewPr>
  <p:slideViewPr>
    <p:cSldViewPr snapToGrid="0" snapToObjects="1">
      <p:cViewPr varScale="1">
        <p:scale>
          <a:sx n="41" d="100"/>
          <a:sy n="41" d="100"/>
        </p:scale>
        <p:origin x="148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B449AB-0B74-2649-9837-45F2FA18A09E}" type="datetimeFigureOut">
              <a:rPr lang="sv-SE" smtClean="0"/>
              <a:t>2017-05-17</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68AD9D-5E96-434C-9A64-4DFD35687BCB}" type="slidenum">
              <a:rPr lang="sv-SE" smtClean="0"/>
              <a:t>‹#›</a:t>
            </a:fld>
            <a:endParaRPr lang="sv-SE"/>
          </a:p>
        </p:txBody>
      </p:sp>
    </p:spTree>
    <p:extLst>
      <p:ext uri="{BB962C8B-B14F-4D97-AF65-F5344CB8AC3E}">
        <p14:creationId xmlns:p14="http://schemas.microsoft.com/office/powerpoint/2010/main" val="550902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BDA081-9E17-8E4E-BFEC-AB74BD362301}" type="datetimeFigureOut">
              <a:rPr lang="sv-SE" smtClean="0"/>
              <a:t>2017-05-17</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10286B-FADE-FD49-A3A6-99A8E59D2B57}" type="slidenum">
              <a:rPr lang="sv-SE" smtClean="0"/>
              <a:t>‹#›</a:t>
            </a:fld>
            <a:endParaRPr lang="sv-SE"/>
          </a:p>
        </p:txBody>
      </p:sp>
    </p:spTree>
    <p:extLst>
      <p:ext uri="{BB962C8B-B14F-4D97-AF65-F5344CB8AC3E}">
        <p14:creationId xmlns:p14="http://schemas.microsoft.com/office/powerpoint/2010/main" val="9030333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Exempel: Studiefinansiering</a:t>
            </a:r>
          </a:p>
        </p:txBody>
      </p:sp>
      <p:sp>
        <p:nvSpPr>
          <p:cNvPr id="4" name="Platshållare för bildnummer 3"/>
          <p:cNvSpPr>
            <a:spLocks noGrp="1"/>
          </p:cNvSpPr>
          <p:nvPr>
            <p:ph type="sldNum" sz="quarter" idx="10"/>
          </p:nvPr>
        </p:nvSpPr>
        <p:spPr/>
        <p:txBody>
          <a:bodyPr/>
          <a:lstStyle/>
          <a:p>
            <a:fld id="{5910286B-FADE-FD49-A3A6-99A8E59D2B57}" type="slidenum">
              <a:rPr lang="sv-SE" smtClean="0"/>
              <a:t>8</a:t>
            </a:fld>
            <a:endParaRPr lang="sv-SE"/>
          </a:p>
        </p:txBody>
      </p:sp>
    </p:spTree>
    <p:extLst>
      <p:ext uri="{BB962C8B-B14F-4D97-AF65-F5344CB8AC3E}">
        <p14:creationId xmlns:p14="http://schemas.microsoft.com/office/powerpoint/2010/main" val="1938407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3468" y="4580832"/>
            <a:ext cx="6408320" cy="933450"/>
          </a:xfrm>
        </p:spPr>
        <p:txBody>
          <a:bodyPr>
            <a:normAutofit/>
          </a:bodyPr>
          <a:lstStyle>
            <a:lvl1pPr>
              <a:defRPr sz="3600" cap="small" baseline="0"/>
            </a:lvl1pPr>
          </a:lstStyle>
          <a:p>
            <a:r>
              <a:rPr lang="sv-SE" dirty="0"/>
              <a:t>presentationens namn</a:t>
            </a:r>
          </a:p>
        </p:txBody>
      </p:sp>
      <p:sp>
        <p:nvSpPr>
          <p:cNvPr id="3" name="Subtitle 2"/>
          <p:cNvSpPr>
            <a:spLocks noGrp="1"/>
          </p:cNvSpPr>
          <p:nvPr>
            <p:ph type="subTitle" idx="1" hasCustomPrompt="1"/>
          </p:nvPr>
        </p:nvSpPr>
        <p:spPr>
          <a:xfrm>
            <a:off x="273468" y="5518763"/>
            <a:ext cx="6408320" cy="1062650"/>
          </a:xfrm>
        </p:spPr>
        <p:txBody>
          <a:bodyPr>
            <a:normAutofit/>
          </a:bodyPr>
          <a:lstStyle>
            <a:lvl1pPr marL="0" indent="0" algn="l">
              <a:spcBef>
                <a:spcPts val="300"/>
              </a:spcBef>
              <a:buNone/>
              <a:defRPr sz="2000" b="1" i="1"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Ditt namn samt datum och plats</a:t>
            </a:r>
          </a:p>
        </p:txBody>
      </p:sp>
      <p:sp>
        <p:nvSpPr>
          <p:cNvPr id="14" name="Freeform 6"/>
          <p:cNvSpPr/>
          <p:nvPr userDrawn="1"/>
        </p:nvSpPr>
        <p:spPr>
          <a:xfrm>
            <a:off x="-2382" y="0"/>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7"/>
          <p:cNvSpPr/>
          <p:nvPr userDrawn="1"/>
        </p:nvSpPr>
        <p:spPr>
          <a:xfrm>
            <a:off x="-2380" y="659"/>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6"/>
          <p:cNvSpPr/>
          <p:nvPr userDrawn="1"/>
        </p:nvSpPr>
        <p:spPr>
          <a:xfrm rot="10800000">
            <a:off x="1" y="1807368"/>
            <a:ext cx="3574257" cy="1794614"/>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7"/>
          <p:cNvSpPr/>
          <p:nvPr userDrawn="1"/>
        </p:nvSpPr>
        <p:spPr>
          <a:xfrm rot="10800000">
            <a:off x="4" y="1807367"/>
            <a:ext cx="9146380" cy="179461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Bildobjekt 17" descr="Logo_Ladok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9053" y="246950"/>
            <a:ext cx="2334312" cy="65711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822960" y="365760"/>
            <a:ext cx="7520940" cy="548640"/>
          </a:xfrm>
        </p:spPr>
        <p:txBody>
          <a:bodyPr/>
          <a:lstStyle>
            <a:lvl1pPr>
              <a:defRPr sz="2800" cap="none"/>
            </a:lvl1pPr>
          </a:lstStyle>
          <a:p>
            <a:r>
              <a:rPr lang="en-US" dirty="0"/>
              <a:t>RUBRIK</a:t>
            </a:r>
          </a:p>
        </p:txBody>
      </p:sp>
      <p:sp>
        <p:nvSpPr>
          <p:cNvPr id="6" name="Content Placeholder 2"/>
          <p:cNvSpPr>
            <a:spLocks noGrp="1"/>
          </p:cNvSpPr>
          <p:nvPr>
            <p:ph idx="1"/>
          </p:nvPr>
        </p:nvSpPr>
        <p:spPr>
          <a:xfrm>
            <a:off x="822960" y="1100628"/>
            <a:ext cx="7520940" cy="4201622"/>
          </a:xfrm>
        </p:spPr>
        <p:txBody>
          <a:bodyPr>
            <a:normAutofit/>
          </a:bodyPr>
          <a:lstStyle>
            <a:lvl1pPr>
              <a:defRPr sz="2400">
                <a:latin typeface="Franklin Gothic Book"/>
                <a:cs typeface="Franklin Gothic Book"/>
              </a:defRPr>
            </a:lvl1pPr>
            <a:lvl2pPr>
              <a:defRPr sz="2000">
                <a:latin typeface="Franklin Gothic Book"/>
                <a:cs typeface="Franklin Gothic Book"/>
              </a:defRPr>
            </a:lvl2pPr>
            <a:lvl3pPr>
              <a:defRPr sz="2000">
                <a:latin typeface="Franklin Gothic Book"/>
                <a:cs typeface="Franklin Gothic Book"/>
              </a:defRPr>
            </a:lvl3pPr>
            <a:lvl4pPr>
              <a:defRPr sz="2000">
                <a:latin typeface="Franklin Gothic Book"/>
                <a:cs typeface="Franklin Gothic Book"/>
              </a:defRPr>
            </a:lvl4pPr>
            <a:lvl5pPr>
              <a:defRPr sz="2000">
                <a:latin typeface="Franklin Gothic Book"/>
                <a:cs typeface="Franklin Gothic Book"/>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5" name="Slide Number Placeholder 5"/>
          <p:cNvSpPr txBox="1">
            <a:spLocks/>
          </p:cNvSpPr>
          <p:nvPr userDrawn="1"/>
        </p:nvSpPr>
        <p:spPr>
          <a:xfrm>
            <a:off x="130276" y="390192"/>
            <a:ext cx="502920" cy="502920"/>
          </a:xfrm>
          <a:prstGeom prst="ellipse">
            <a:avLst/>
          </a:prstGeom>
          <a:solidFill>
            <a:schemeClr val="tx2"/>
          </a:solidFill>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54ED01-E2A0-4C1E-8E21-014B99041579}" type="slidenum">
              <a:rPr lang="en-US" smtClean="0"/>
              <a:pPr/>
              <a:t>‹#›</a:t>
            </a:fld>
            <a:endParaRPr lang="en-US" dirty="0"/>
          </a:p>
        </p:txBody>
      </p:sp>
      <p:grpSp>
        <p:nvGrpSpPr>
          <p:cNvPr id="19" name="Grupp 18"/>
          <p:cNvGrpSpPr/>
          <p:nvPr userDrawn="1"/>
        </p:nvGrpSpPr>
        <p:grpSpPr>
          <a:xfrm>
            <a:off x="0" y="5494741"/>
            <a:ext cx="9144000" cy="1363259"/>
            <a:chOff x="0" y="5494741"/>
            <a:chExt cx="9144000" cy="1363259"/>
          </a:xfrm>
        </p:grpSpPr>
        <p:pic>
          <p:nvPicPr>
            <p:cNvPr id="18" name="Bildobjekt 17" descr="sidfot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94741"/>
              <a:ext cx="9144000" cy="1363259"/>
            </a:xfrm>
            <a:prstGeom prst="rect">
              <a:avLst/>
            </a:prstGeom>
          </p:spPr>
        </p:pic>
        <p:pic>
          <p:nvPicPr>
            <p:cNvPr id="16" name="Bildobjekt 15" descr="Logo_Ladok_CMY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1623" y="5873653"/>
              <a:ext cx="2334312" cy="657112"/>
            </a:xfrm>
            <a:prstGeom prst="rect">
              <a:avLst/>
            </a:prstGeom>
          </p:spPr>
        </p:pic>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vsnittsrubri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55742" y="2443162"/>
            <a:ext cx="5638800" cy="1362075"/>
          </a:xfrm>
        </p:spPr>
        <p:txBody>
          <a:bodyPr anchor="t" anchorCtr="0">
            <a:normAutofit/>
          </a:bodyPr>
          <a:lstStyle>
            <a:lvl1pPr algn="ctr">
              <a:defRPr sz="4000" b="0" cap="none" baseline="0">
                <a:solidFill>
                  <a:schemeClr val="bg1"/>
                </a:solidFill>
              </a:defRPr>
            </a:lvl1pPr>
          </a:lstStyle>
          <a:p>
            <a:r>
              <a:rPr lang="sv-SE" dirty="0"/>
              <a:t>AVSNITTETS RUBRIK</a:t>
            </a:r>
          </a:p>
        </p:txBody>
      </p:sp>
      <p:sp>
        <p:nvSpPr>
          <p:cNvPr id="10" name="textruta 9"/>
          <p:cNvSpPr txBox="1"/>
          <p:nvPr userDrawn="1"/>
        </p:nvSpPr>
        <p:spPr>
          <a:xfrm>
            <a:off x="7655036" y="6245647"/>
            <a:ext cx="184666" cy="369332"/>
          </a:xfrm>
          <a:prstGeom prst="rect">
            <a:avLst/>
          </a:prstGeom>
          <a:noFill/>
        </p:spPr>
        <p:txBody>
          <a:bodyPr wrap="none" rtlCol="0">
            <a:spAutoFit/>
          </a:bodyPr>
          <a:lstStyle/>
          <a:p>
            <a:endParaRPr lang="sv-SE" dirty="0"/>
          </a:p>
        </p:txBody>
      </p:sp>
    </p:spTree>
    <p:extLst>
      <p:ext uri="{BB962C8B-B14F-4D97-AF65-F5344CB8AC3E}">
        <p14:creationId xmlns:p14="http://schemas.microsoft.com/office/powerpoint/2010/main" val="356627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vå innehållsdelar">
    <p:spTree>
      <p:nvGrpSpPr>
        <p:cNvPr id="1" name=""/>
        <p:cNvGrpSpPr/>
        <p:nvPr/>
      </p:nvGrpSpPr>
      <p:grpSpPr>
        <a:xfrm>
          <a:off x="0" y="0"/>
          <a:ext cx="0" cy="0"/>
          <a:chOff x="0" y="0"/>
          <a:chExt cx="0" cy="0"/>
        </a:xfrm>
      </p:grpSpPr>
      <p:sp>
        <p:nvSpPr>
          <p:cNvPr id="10" name="Slide Number Placeholder 5"/>
          <p:cNvSpPr txBox="1">
            <a:spLocks/>
          </p:cNvSpPr>
          <p:nvPr userDrawn="1"/>
        </p:nvSpPr>
        <p:spPr>
          <a:xfrm>
            <a:off x="178659" y="365760"/>
            <a:ext cx="502920" cy="502920"/>
          </a:xfrm>
          <a:prstGeom prst="ellipse">
            <a:avLst/>
          </a:prstGeom>
          <a:solidFill>
            <a:schemeClr val="tx2"/>
          </a:solidFill>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54ED01-E2A0-4C1E-8E21-014B99041579}" type="slidenum">
              <a:rPr lang="en-US" smtClean="0"/>
              <a:pPr/>
              <a:t>‹#›</a:t>
            </a:fld>
            <a:endParaRPr lang="en-US" dirty="0"/>
          </a:p>
        </p:txBody>
      </p:sp>
      <p:sp>
        <p:nvSpPr>
          <p:cNvPr id="11" name="Content Placeholder 2"/>
          <p:cNvSpPr>
            <a:spLocks noGrp="1"/>
          </p:cNvSpPr>
          <p:nvPr>
            <p:ph sz="half" idx="1"/>
          </p:nvPr>
        </p:nvSpPr>
        <p:spPr>
          <a:xfrm>
            <a:off x="822960" y="1139297"/>
            <a:ext cx="3657600" cy="3614131"/>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2" name="Content Placeholder 3"/>
          <p:cNvSpPr>
            <a:spLocks noGrp="1"/>
          </p:cNvSpPr>
          <p:nvPr>
            <p:ph sz="half" idx="2"/>
          </p:nvPr>
        </p:nvSpPr>
        <p:spPr>
          <a:xfrm>
            <a:off x="4724320" y="1139296"/>
            <a:ext cx="3657600" cy="3614131"/>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3" name="Title 1"/>
          <p:cNvSpPr>
            <a:spLocks noGrp="1"/>
          </p:cNvSpPr>
          <p:nvPr>
            <p:ph type="title" hasCustomPrompt="1"/>
          </p:nvPr>
        </p:nvSpPr>
        <p:spPr>
          <a:xfrm>
            <a:off x="822960" y="365760"/>
            <a:ext cx="7520940" cy="548640"/>
          </a:xfrm>
        </p:spPr>
        <p:txBody>
          <a:bodyPr/>
          <a:lstStyle>
            <a:lvl1pPr>
              <a:defRPr sz="2800"/>
            </a:lvl1pPr>
          </a:lstStyle>
          <a:p>
            <a:r>
              <a:rPr lang="en-US" dirty="0"/>
              <a:t>RUBRIK</a:t>
            </a:r>
          </a:p>
        </p:txBody>
      </p:sp>
      <p:pic>
        <p:nvPicPr>
          <p:cNvPr id="20" name="Bildobjekt 19" descr="sidfot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94741"/>
            <a:ext cx="9144000" cy="1363259"/>
          </a:xfrm>
          <a:prstGeom prst="rect">
            <a:avLst/>
          </a:prstGeom>
        </p:spPr>
      </p:pic>
      <p:pic>
        <p:nvPicPr>
          <p:cNvPr id="21" name="Bildobjekt 20" descr="Logo_Ladok_CMY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1623" y="5873653"/>
            <a:ext cx="2334312" cy="657112"/>
          </a:xfrm>
          <a:prstGeom prst="rect">
            <a:avLst/>
          </a:prstGeom>
        </p:spPr>
      </p:pic>
    </p:spTree>
    <p:extLst>
      <p:ext uri="{BB962C8B-B14F-4D97-AF65-F5344CB8AC3E}">
        <p14:creationId xmlns:p14="http://schemas.microsoft.com/office/powerpoint/2010/main" val="3714415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Jämförelse">
    <p:spTree>
      <p:nvGrpSpPr>
        <p:cNvPr id="1" name=""/>
        <p:cNvGrpSpPr/>
        <p:nvPr/>
      </p:nvGrpSpPr>
      <p:grpSpPr>
        <a:xfrm>
          <a:off x="0" y="0"/>
          <a:ext cx="0" cy="0"/>
          <a:chOff x="0" y="0"/>
          <a:chExt cx="0" cy="0"/>
        </a:xfrm>
      </p:grpSpPr>
      <p:sp>
        <p:nvSpPr>
          <p:cNvPr id="12" name="Slide Number Placeholder 5"/>
          <p:cNvSpPr txBox="1">
            <a:spLocks/>
          </p:cNvSpPr>
          <p:nvPr userDrawn="1"/>
        </p:nvSpPr>
        <p:spPr>
          <a:xfrm>
            <a:off x="145144" y="365760"/>
            <a:ext cx="502920" cy="502920"/>
          </a:xfrm>
          <a:prstGeom prst="ellipse">
            <a:avLst/>
          </a:prstGeom>
          <a:solidFill>
            <a:schemeClr val="tx2"/>
          </a:solidFill>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54ED01-E2A0-4C1E-8E21-014B99041579}" type="slidenum">
              <a:rPr lang="en-US" smtClean="0"/>
              <a:pPr/>
              <a:t>‹#›</a:t>
            </a:fld>
            <a:endParaRPr lang="en-US" dirty="0"/>
          </a:p>
        </p:txBody>
      </p:sp>
      <p:sp>
        <p:nvSpPr>
          <p:cNvPr id="13" name="Text Placeholder 2"/>
          <p:cNvSpPr>
            <a:spLocks noGrp="1"/>
          </p:cNvSpPr>
          <p:nvPr>
            <p:ph type="body" idx="1"/>
          </p:nvPr>
        </p:nvSpPr>
        <p:spPr>
          <a:xfrm>
            <a:off x="809888" y="1068224"/>
            <a:ext cx="3657600" cy="322729"/>
          </a:xfrm>
          <a:prstGeom prst="rect">
            <a:avLst/>
          </a:prstGeom>
          <a:solidFill>
            <a:schemeClr val="tx2"/>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4" name="Text Placeholder 4"/>
          <p:cNvSpPr>
            <a:spLocks noGrp="1"/>
          </p:cNvSpPr>
          <p:nvPr>
            <p:ph type="body" sz="quarter" idx="3"/>
          </p:nvPr>
        </p:nvSpPr>
        <p:spPr>
          <a:xfrm>
            <a:off x="4712225" y="1068224"/>
            <a:ext cx="3657600" cy="322729"/>
          </a:xfrm>
          <a:prstGeom prst="rect">
            <a:avLst/>
          </a:prstGeom>
          <a:solidFill>
            <a:schemeClr val="accent6"/>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5" name="Content Placeholder 2"/>
          <p:cNvSpPr>
            <a:spLocks noGrp="1"/>
          </p:cNvSpPr>
          <p:nvPr>
            <p:ph sz="half" idx="10"/>
          </p:nvPr>
        </p:nvSpPr>
        <p:spPr>
          <a:xfrm>
            <a:off x="822960" y="1390953"/>
            <a:ext cx="3657600" cy="336247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6" name="Content Placeholder 3"/>
          <p:cNvSpPr>
            <a:spLocks noGrp="1"/>
          </p:cNvSpPr>
          <p:nvPr>
            <p:ph sz="half" idx="2"/>
          </p:nvPr>
        </p:nvSpPr>
        <p:spPr>
          <a:xfrm>
            <a:off x="4724320" y="1390952"/>
            <a:ext cx="3657600" cy="3362475"/>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dirty="0"/>
          </a:p>
        </p:txBody>
      </p:sp>
      <p:sp>
        <p:nvSpPr>
          <p:cNvPr id="17" name="Title 1"/>
          <p:cNvSpPr>
            <a:spLocks noGrp="1"/>
          </p:cNvSpPr>
          <p:nvPr>
            <p:ph type="title" hasCustomPrompt="1"/>
          </p:nvPr>
        </p:nvSpPr>
        <p:spPr>
          <a:xfrm>
            <a:off x="822960" y="365760"/>
            <a:ext cx="7520940" cy="548640"/>
          </a:xfrm>
        </p:spPr>
        <p:txBody>
          <a:bodyPr/>
          <a:lstStyle>
            <a:lvl1pPr>
              <a:defRPr sz="2800"/>
            </a:lvl1pPr>
          </a:lstStyle>
          <a:p>
            <a:r>
              <a:rPr lang="en-US" dirty="0"/>
              <a:t>RUBRIK</a:t>
            </a:r>
          </a:p>
        </p:txBody>
      </p:sp>
      <p:pic>
        <p:nvPicPr>
          <p:cNvPr id="18" name="Bildobjekt 17" descr="sidfot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494741"/>
            <a:ext cx="9144000" cy="1363259"/>
          </a:xfrm>
          <a:prstGeom prst="rect">
            <a:avLst/>
          </a:prstGeom>
        </p:spPr>
      </p:pic>
      <p:pic>
        <p:nvPicPr>
          <p:cNvPr id="19" name="Bildobjekt 18" descr="Logo_Ladok_CMYK.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1623" y="5873653"/>
            <a:ext cx="2334312" cy="657112"/>
          </a:xfrm>
          <a:prstGeom prst="rect">
            <a:avLst/>
          </a:prstGeom>
        </p:spPr>
      </p:pic>
    </p:spTree>
    <p:extLst>
      <p:ext uri="{BB962C8B-B14F-4D97-AF65-F5344CB8AC3E}">
        <p14:creationId xmlns:p14="http://schemas.microsoft.com/office/powerpoint/2010/main" val="180416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Slide Number Placeholder 5"/>
          <p:cNvSpPr txBox="1">
            <a:spLocks/>
          </p:cNvSpPr>
          <p:nvPr userDrawn="1"/>
        </p:nvSpPr>
        <p:spPr>
          <a:xfrm>
            <a:off x="145144" y="365760"/>
            <a:ext cx="502920" cy="502920"/>
          </a:xfrm>
          <a:prstGeom prst="ellipse">
            <a:avLst/>
          </a:prstGeom>
          <a:solidFill>
            <a:schemeClr val="tx2"/>
          </a:solidFill>
          <a:ln w="19050">
            <a:solidFill>
              <a:srgbClr val="FFFFFF"/>
            </a:solidFill>
          </a:ln>
        </p:spPr>
        <p:txBody>
          <a:bodyPr vert="horz" lIns="9144" tIns="9144" rIns="9144" bIns="9144" rtlCol="0" anchor="ctr">
            <a:normAutofit/>
          </a:bodyPr>
          <a:lstStyle>
            <a:defPPr>
              <a:defRPr lang="en-US"/>
            </a:defPPr>
            <a:lvl1pPr marL="0" algn="ctr" defTabSz="914400" rtl="0" eaLnBrk="1" latinLnBrk="0" hangingPunct="1">
              <a:defRPr sz="16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54ED01-E2A0-4C1E-8E21-014B99041579}" type="slidenum">
              <a:rPr lang="en-US" smtClean="0"/>
              <a:pPr/>
              <a:t>‹#›</a:t>
            </a:fld>
            <a:endParaRPr lang="en-US" dirty="0"/>
          </a:p>
        </p:txBody>
      </p:sp>
      <p:sp>
        <p:nvSpPr>
          <p:cNvPr id="6" name="Title 1"/>
          <p:cNvSpPr>
            <a:spLocks noGrp="1"/>
          </p:cNvSpPr>
          <p:nvPr>
            <p:ph type="title" hasCustomPrompt="1"/>
          </p:nvPr>
        </p:nvSpPr>
        <p:spPr>
          <a:xfrm>
            <a:off x="822960" y="365760"/>
            <a:ext cx="7520940" cy="548640"/>
          </a:xfrm>
        </p:spPr>
        <p:txBody>
          <a:bodyPr/>
          <a:lstStyle>
            <a:lvl1pPr>
              <a:defRPr sz="2800"/>
            </a:lvl1pPr>
          </a:lstStyle>
          <a:p>
            <a:r>
              <a:rPr lang="en-US" dirty="0"/>
              <a:t>RUBRIK</a:t>
            </a:r>
          </a:p>
        </p:txBody>
      </p:sp>
      <p:pic>
        <p:nvPicPr>
          <p:cNvPr id="7" name="Bildobjekt 6" descr="Logo_Ladok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1623" y="5992186"/>
            <a:ext cx="2334312" cy="65711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pic>
        <p:nvPicPr>
          <p:cNvPr id="4" name="Bildobjekt 3" descr="Logo_Ladok_CMYK.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81623" y="5992186"/>
            <a:ext cx="2334312" cy="65711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ctr" anchorCtr="0">
            <a:noAutofit/>
          </a:bodyPr>
          <a:lstStyle/>
          <a:p>
            <a:r>
              <a:rPr lang="sv-SE" dirty="0"/>
              <a:t>KLICKA HÄR FÖR ATT ÄNDRA FORMAT</a:t>
            </a:r>
          </a:p>
        </p:txBody>
      </p:sp>
      <p:sp>
        <p:nvSpPr>
          <p:cNvPr id="3" name="Text Placeholder 2"/>
          <p:cNvSpPr>
            <a:spLocks noGrp="1"/>
          </p:cNvSpPr>
          <p:nvPr>
            <p:ph type="body" idx="1"/>
          </p:nvPr>
        </p:nvSpPr>
        <p:spPr>
          <a:xfrm>
            <a:off x="498474" y="1779486"/>
            <a:ext cx="7556313" cy="4346677"/>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dirty="0"/>
          </a:p>
        </p:txBody>
      </p:sp>
      <p:sp>
        <p:nvSpPr>
          <p:cNvPr id="8" name="textruta 7"/>
          <p:cNvSpPr txBox="1"/>
          <p:nvPr/>
        </p:nvSpPr>
        <p:spPr>
          <a:xfrm>
            <a:off x="-488471" y="2491281"/>
            <a:ext cx="184666" cy="369332"/>
          </a:xfrm>
          <a:prstGeom prst="rect">
            <a:avLst/>
          </a:prstGeom>
          <a:noFill/>
        </p:spPr>
        <p:txBody>
          <a:bodyPr wrap="none" rtlCol="0">
            <a:spAutoFit/>
          </a:bodyPr>
          <a:lstStyle/>
          <a:p>
            <a:endParaRPr lang="sv-SE" dirty="0"/>
          </a:p>
        </p:txBody>
      </p:sp>
      <p:sp>
        <p:nvSpPr>
          <p:cNvPr id="9" name="Platshållare för bildnummer 8"/>
          <p:cNvSpPr>
            <a:spLocks noGrp="1"/>
          </p:cNvSpPr>
          <p:nvPr>
            <p:ph type="sldNum" sz="quarter" idx="4"/>
          </p:nvPr>
        </p:nvSpPr>
        <p:spPr>
          <a:xfrm>
            <a:off x="498474" y="6356350"/>
            <a:ext cx="2133600" cy="365125"/>
          </a:xfrm>
          <a:prstGeom prst="rect">
            <a:avLst/>
          </a:prstGeom>
        </p:spPr>
        <p:txBody>
          <a:bodyPr vert="horz" lIns="91440" tIns="45720" rIns="91440" bIns="45720" rtlCol="0" anchor="ctr"/>
          <a:lstStyle>
            <a:lvl1pPr algn="l">
              <a:defRPr sz="1200" i="1">
                <a:solidFill>
                  <a:srgbClr val="000000"/>
                </a:solidFill>
                <a:latin typeface="Times New Roman"/>
                <a:cs typeface="Times New Roman"/>
              </a:defRPr>
            </a:lvl1pPr>
          </a:lstStyle>
          <a:p>
            <a:fld id="{C3624339-6E07-2B43-A0D3-62133557D843}"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80" r:id="rId3"/>
    <p:sldLayoutId id="2147483683" r:id="rId4"/>
    <p:sldLayoutId id="2147483693" r:id="rId5"/>
    <p:sldLayoutId id="2147483671" r:id="rId6"/>
    <p:sldLayoutId id="2147483672" r:id="rId7"/>
  </p:sldLayoutIdLst>
  <p:txStyles>
    <p:titleStyle>
      <a:lvl1pPr algn="l" defTabSz="914400" rtl="0" eaLnBrk="1" latinLnBrk="0" hangingPunct="1">
        <a:spcBef>
          <a:spcPct val="0"/>
        </a:spcBef>
        <a:buNone/>
        <a:defRPr sz="2800" b="0" i="0" kern="1200" cap="none" spc="0">
          <a:solidFill>
            <a:schemeClr val="tx1"/>
          </a:solidFill>
          <a:latin typeface="Impact"/>
          <a:ea typeface="+mj-ea"/>
          <a:cs typeface="Impact"/>
        </a:defRPr>
      </a:lvl1pPr>
    </p:titleStyle>
    <p:bodyStyle>
      <a:lvl1pPr marL="228600" indent="-228600" algn="l" defTabSz="914400" rtl="0" eaLnBrk="1" latinLnBrk="0" hangingPunct="1">
        <a:spcBef>
          <a:spcPts val="2000"/>
        </a:spcBef>
        <a:buClr>
          <a:schemeClr val="accent1"/>
        </a:buClr>
        <a:buSzPct val="100000"/>
        <a:buFont typeface="Arial"/>
        <a:buChar char="•"/>
        <a:defRPr sz="2400" b="0" i="0" kern="1200">
          <a:solidFill>
            <a:srgbClr val="000000"/>
          </a:solidFill>
          <a:latin typeface="Franklin Gothic Book"/>
          <a:ea typeface="+mn-ea"/>
          <a:cs typeface="Franklin Gothic Book"/>
        </a:defRPr>
      </a:lvl1pPr>
      <a:lvl2pPr marL="457200" indent="-228600" algn="l" defTabSz="914400" rtl="0" eaLnBrk="1" latinLnBrk="0" hangingPunct="1">
        <a:spcBef>
          <a:spcPts val="600"/>
        </a:spcBef>
        <a:buClr>
          <a:schemeClr val="accent1">
            <a:lumMod val="60000"/>
            <a:lumOff val="40000"/>
          </a:schemeClr>
        </a:buClr>
        <a:buSzPct val="100000"/>
        <a:buFont typeface="Arial"/>
        <a:buChar char="•"/>
        <a:defRPr sz="2400" b="0" i="0" kern="1200">
          <a:solidFill>
            <a:srgbClr val="000000"/>
          </a:solidFill>
          <a:latin typeface="Franklin Gothic Book"/>
          <a:ea typeface="+mn-ea"/>
          <a:cs typeface="Franklin Gothic Book"/>
        </a:defRPr>
      </a:lvl2pPr>
      <a:lvl3pPr marL="685800" indent="-228600" algn="l" defTabSz="914400" rtl="0" eaLnBrk="1" latinLnBrk="0" hangingPunct="1">
        <a:spcBef>
          <a:spcPts val="600"/>
        </a:spcBef>
        <a:buClr>
          <a:schemeClr val="accent1"/>
        </a:buClr>
        <a:buSzPct val="100000"/>
        <a:buFont typeface="Arial"/>
        <a:buChar char="•"/>
        <a:defRPr sz="2400" b="0" i="0" kern="1200">
          <a:solidFill>
            <a:srgbClr val="000000"/>
          </a:solidFill>
          <a:latin typeface="Franklin Gothic Book"/>
          <a:ea typeface="+mn-ea"/>
          <a:cs typeface="Franklin Gothic Book"/>
        </a:defRPr>
      </a:lvl3pPr>
      <a:lvl4pPr marL="914400" indent="-228600" algn="l" defTabSz="914400" rtl="0" eaLnBrk="1" latinLnBrk="0" hangingPunct="1">
        <a:spcBef>
          <a:spcPts val="600"/>
        </a:spcBef>
        <a:buClr>
          <a:schemeClr val="accent1">
            <a:lumMod val="60000"/>
            <a:lumOff val="40000"/>
          </a:schemeClr>
        </a:buClr>
        <a:buSzPct val="100000"/>
        <a:buFont typeface="Arial"/>
        <a:buChar char="•"/>
        <a:defRPr sz="2400" b="0" i="0" kern="1200">
          <a:solidFill>
            <a:srgbClr val="000000"/>
          </a:solidFill>
          <a:latin typeface="Franklin Gothic Book"/>
          <a:ea typeface="+mn-ea"/>
          <a:cs typeface="Franklin Gothic Book"/>
        </a:defRPr>
      </a:lvl4pPr>
      <a:lvl5pPr marL="1143000" indent="-228600" algn="l" defTabSz="914400" rtl="0" eaLnBrk="1" latinLnBrk="0" hangingPunct="1">
        <a:spcBef>
          <a:spcPts val="600"/>
        </a:spcBef>
        <a:buClr>
          <a:schemeClr val="accent1"/>
        </a:buClr>
        <a:buSzPct val="100000"/>
        <a:buFont typeface="Arial"/>
        <a:buChar char="•"/>
        <a:defRPr sz="2400" b="0" i="0" kern="1200">
          <a:solidFill>
            <a:srgbClr val="000000"/>
          </a:solidFill>
          <a:latin typeface="Franklin Gothic Book"/>
          <a:ea typeface="+mn-ea"/>
          <a:cs typeface="Franklin Gothic Book"/>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Matz-Ola.Cajdert@oru.s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Hans.Persson@stu.lu.s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confluence.its.umu.se/confluence/display/LDSV/Grunddat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r>
              <a:rPr lang="sv-SE"/>
              <a:t>Grunddata </a:t>
            </a:r>
            <a:r>
              <a:rPr lang="sv-SE" dirty="0"/>
              <a:t>i </a:t>
            </a:r>
            <a:r>
              <a:rPr lang="sv-SE"/>
              <a:t>nya Ladok</a:t>
            </a:r>
            <a:br>
              <a:rPr lang="sv-SE"/>
            </a:br>
            <a:r>
              <a:rPr lang="sv-SE"/>
              <a:t>Webbutbildning 2017-01-27</a:t>
            </a:r>
            <a:endParaRPr lang="sv-SE" dirty="0"/>
          </a:p>
        </p:txBody>
      </p:sp>
      <p:sp>
        <p:nvSpPr>
          <p:cNvPr id="3" name="Underrubrik 2"/>
          <p:cNvSpPr>
            <a:spLocks noGrp="1"/>
          </p:cNvSpPr>
          <p:nvPr>
            <p:ph type="subTitle" idx="1"/>
          </p:nvPr>
        </p:nvSpPr>
        <p:spPr/>
        <p:txBody>
          <a:bodyPr>
            <a:normAutofit/>
          </a:bodyPr>
          <a:lstStyle/>
          <a:p>
            <a:endParaRPr lang="sv-SE" b="0" i="0"/>
          </a:p>
          <a:p>
            <a:r>
              <a:rPr lang="sv-SE" b="0" i="0"/>
              <a:t>Matz-Ola </a:t>
            </a:r>
            <a:r>
              <a:rPr lang="sv-SE" b="0" i="0" dirty="0"/>
              <a:t>Cajdert</a:t>
            </a:r>
          </a:p>
        </p:txBody>
      </p:sp>
    </p:spTree>
    <p:extLst>
      <p:ext uri="{BB962C8B-B14F-4D97-AF65-F5344CB8AC3E}">
        <p14:creationId xmlns:p14="http://schemas.microsoft.com/office/powerpoint/2010/main" val="2905681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Registervård av grunddata</a:t>
            </a:r>
          </a:p>
        </p:txBody>
      </p:sp>
      <p:sp>
        <p:nvSpPr>
          <p:cNvPr id="3" name="Platshållare för innehåll 2"/>
          <p:cNvSpPr>
            <a:spLocks noGrp="1"/>
          </p:cNvSpPr>
          <p:nvPr>
            <p:ph idx="1"/>
          </p:nvPr>
        </p:nvSpPr>
        <p:spPr/>
        <p:txBody>
          <a:bodyPr/>
          <a:lstStyle/>
          <a:p>
            <a:r>
              <a:rPr lang="sv-SE"/>
              <a:t>Nationella grunddatavärden fylls på efter hand för att täcka behoven för de lärosäten som står i tur att produktionssättas</a:t>
            </a:r>
          </a:p>
          <a:p>
            <a:r>
              <a:rPr lang="sv-SE"/>
              <a:t>Informationen kommer att röra på sig en del p.g.a. att fel upptäcks eller om det finns annat förbättringsbehov</a:t>
            </a:r>
          </a:p>
          <a:p>
            <a:r>
              <a:rPr lang="sv-SE"/>
              <a:t>Kom gärna med synpunkter om något saknas eller ser fel eller konstigt ut! </a:t>
            </a:r>
            <a:r>
              <a:rPr lang="sv-SE">
                <a:hlinkClick r:id="rId2"/>
              </a:rPr>
              <a:t>Matz-Ola.Cajdert@oru.se</a:t>
            </a:r>
            <a:endParaRPr lang="sv-SE"/>
          </a:p>
          <a:p>
            <a:endParaRPr lang="sv-SE"/>
          </a:p>
        </p:txBody>
      </p:sp>
    </p:spTree>
    <p:extLst>
      <p:ext uri="{BB962C8B-B14F-4D97-AF65-F5344CB8AC3E}">
        <p14:creationId xmlns:p14="http://schemas.microsoft.com/office/powerpoint/2010/main" val="3363468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Registervårdstips</a:t>
            </a:r>
          </a:p>
        </p:txBody>
      </p:sp>
      <p:sp>
        <p:nvSpPr>
          <p:cNvPr id="3" name="Platshållare för innehåll 2"/>
          <p:cNvSpPr>
            <a:spLocks noGrp="1"/>
          </p:cNvSpPr>
          <p:nvPr>
            <p:ph idx="1"/>
          </p:nvPr>
        </p:nvSpPr>
        <p:spPr/>
        <p:txBody>
          <a:bodyPr/>
          <a:lstStyle/>
          <a:p>
            <a:r>
              <a:rPr lang="sv-SE"/>
              <a:t>Katalogdata konverteras oavsett om det används aktivt eller inte. – Ta bort koder i nuvarande Ladok som inte används!</a:t>
            </a:r>
          </a:p>
          <a:p>
            <a:r>
              <a:rPr lang="sv-SE"/>
              <a:t>Använd MIT-IK för att registervårda benämningar</a:t>
            </a:r>
          </a:p>
          <a:p>
            <a:r>
              <a:rPr lang="sv-SE"/>
              <a:t>Byt ”egna” utländska högskolekoder till dem som finns i MIT-IK-miljön eller STARS-listan</a:t>
            </a:r>
          </a:p>
          <a:p>
            <a:r>
              <a:rPr lang="sv-SE">
                <a:hlinkClick r:id="rId2"/>
              </a:rPr>
              <a:t>Hans.Persson@stu.lu.se</a:t>
            </a:r>
            <a:r>
              <a:rPr lang="sv-SE"/>
              <a:t> hjälper till om det behövs</a:t>
            </a:r>
          </a:p>
        </p:txBody>
      </p:sp>
    </p:spTree>
    <p:extLst>
      <p:ext uri="{BB962C8B-B14F-4D97-AF65-F5344CB8AC3E}">
        <p14:creationId xmlns:p14="http://schemas.microsoft.com/office/powerpoint/2010/main" val="118127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Kommande förbättringar</a:t>
            </a:r>
          </a:p>
        </p:txBody>
      </p:sp>
      <p:sp>
        <p:nvSpPr>
          <p:cNvPr id="3" name="Platshållare för innehåll 2"/>
          <p:cNvSpPr>
            <a:spLocks noGrp="1"/>
          </p:cNvSpPr>
          <p:nvPr>
            <p:ph idx="1"/>
          </p:nvPr>
        </p:nvSpPr>
        <p:spPr/>
        <p:txBody>
          <a:bodyPr>
            <a:normAutofit fontScale="85000" lnSpcReduction="20000"/>
          </a:bodyPr>
          <a:lstStyle/>
          <a:p>
            <a:r>
              <a:rPr lang="sv-SE"/>
              <a:t>Bättre sorterings- och filtreringsmöjligheter för grunddatavärden i övrig funktionalitet. Läggs till successivt efter behov och i angelägenhetsordning</a:t>
            </a:r>
          </a:p>
          <a:p>
            <a:r>
              <a:rPr lang="sv-SE"/>
              <a:t>Kontroller mot giltighetsdatum saknas ännu i övrig funktionalitet. Läggs till successivt efter behov och i angelägenhetsordning</a:t>
            </a:r>
          </a:p>
          <a:p>
            <a:r>
              <a:rPr lang="sv-SE"/>
              <a:t>Ort (fritext) kommer att läggas till som icke-obligatoriskt attribut för extern part (prel. version J)</a:t>
            </a:r>
          </a:p>
          <a:p>
            <a:r>
              <a:rPr lang="sv-SE"/>
              <a:t>En verksamhetskod kommer att kunna återanvändas när det är lämpligt, om man sätter ett slutdatum för giltighetsperiod kopplad till den gamla benämningen och ett startdatum för den nya. Exempel:</a:t>
            </a:r>
          </a:p>
          <a:p>
            <a:pPr lvl="1"/>
            <a:r>
              <a:rPr lang="sv-SE"/>
              <a:t>ESH Ersta Sköndal högskola -2017-01-22</a:t>
            </a:r>
          </a:p>
          <a:p>
            <a:pPr lvl="1"/>
            <a:r>
              <a:rPr lang="sv-SE"/>
              <a:t>ESH Ersta Sköndal Bräcke högskola 2017-01-23 – </a:t>
            </a:r>
          </a:p>
        </p:txBody>
      </p:sp>
    </p:spTree>
    <p:extLst>
      <p:ext uri="{BB962C8B-B14F-4D97-AF65-F5344CB8AC3E}">
        <p14:creationId xmlns:p14="http://schemas.microsoft.com/office/powerpoint/2010/main" val="2767617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Läs mer på Ladok Dokumentation</a:t>
            </a:r>
          </a:p>
        </p:txBody>
      </p:sp>
      <p:sp>
        <p:nvSpPr>
          <p:cNvPr id="3" name="Platshållare för innehåll 2"/>
          <p:cNvSpPr>
            <a:spLocks noGrp="1"/>
          </p:cNvSpPr>
          <p:nvPr>
            <p:ph idx="1"/>
          </p:nvPr>
        </p:nvSpPr>
        <p:spPr/>
        <p:txBody>
          <a:bodyPr/>
          <a:lstStyle/>
          <a:p>
            <a:r>
              <a:rPr lang="sv-SE">
                <a:hlinkClick r:id="rId2"/>
              </a:rPr>
              <a:t>https://confluence.its.umu.se/confluence/display/LDSV/Grunddata</a:t>
            </a:r>
            <a:endParaRPr lang="sv-SE"/>
          </a:p>
        </p:txBody>
      </p:sp>
    </p:spTree>
    <p:extLst>
      <p:ext uri="{BB962C8B-B14F-4D97-AF65-F5344CB8AC3E}">
        <p14:creationId xmlns:p14="http://schemas.microsoft.com/office/powerpoint/2010/main" val="1637533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Innehåll</a:t>
            </a:r>
          </a:p>
        </p:txBody>
      </p:sp>
      <p:sp>
        <p:nvSpPr>
          <p:cNvPr id="3" name="Platshållare för innehåll 2"/>
          <p:cNvSpPr>
            <a:spLocks noGrp="1"/>
          </p:cNvSpPr>
          <p:nvPr>
            <p:ph idx="1"/>
          </p:nvPr>
        </p:nvSpPr>
        <p:spPr/>
        <p:txBody>
          <a:bodyPr/>
          <a:lstStyle/>
          <a:p>
            <a:r>
              <a:rPr lang="sv-SE"/>
              <a:t>Vad är grunddata? – definitioner</a:t>
            </a:r>
          </a:p>
          <a:p>
            <a:r>
              <a:rPr lang="sv-SE"/>
              <a:t>Hur fungerar det?</a:t>
            </a:r>
          </a:p>
          <a:p>
            <a:r>
              <a:rPr lang="sv-SE"/>
              <a:t>Hur hanterar IK:n grunddata?</a:t>
            </a:r>
          </a:p>
          <a:p>
            <a:r>
              <a:rPr lang="sv-SE"/>
              <a:t>Registervård</a:t>
            </a:r>
          </a:p>
          <a:p>
            <a:r>
              <a:rPr lang="sv-SE"/>
              <a:t>Kommande förbättringar</a:t>
            </a:r>
          </a:p>
          <a:p>
            <a:endParaRPr lang="sv-SE"/>
          </a:p>
        </p:txBody>
      </p:sp>
    </p:spTree>
    <p:extLst>
      <p:ext uri="{BB962C8B-B14F-4D97-AF65-F5344CB8AC3E}">
        <p14:creationId xmlns:p14="http://schemas.microsoft.com/office/powerpoint/2010/main" val="250560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Grunddata (Kataloginformation) i nya Ladok</a:t>
            </a:r>
          </a:p>
        </p:txBody>
      </p:sp>
      <p:sp>
        <p:nvSpPr>
          <p:cNvPr id="3" name="Platshållare för innehåll 2"/>
          <p:cNvSpPr>
            <a:spLocks noGrp="1"/>
          </p:cNvSpPr>
          <p:nvPr>
            <p:ph idx="1"/>
          </p:nvPr>
        </p:nvSpPr>
        <p:spPr/>
        <p:txBody>
          <a:bodyPr>
            <a:normAutofit fontScale="92500"/>
          </a:bodyPr>
          <a:lstStyle/>
          <a:p>
            <a:r>
              <a:rPr lang="sv-SE"/>
              <a:t>Grunddata är samlingsnamnet för fördefinierade attribut som kan användas i hela Ladok. Motsvaras i gamla Ladok av Katalogdata</a:t>
            </a:r>
          </a:p>
          <a:p>
            <a:r>
              <a:rPr lang="sv-SE"/>
              <a:t>En grunddatakategori, t.ex. ”Kommun” har ett eller flera grunddatavärden, t.ex. ”1442 - Vårgårda”, ”2521 - Pajala”</a:t>
            </a:r>
          </a:p>
          <a:p>
            <a:r>
              <a:rPr lang="sv-SE"/>
              <a:t>Det finns tre sorters grunddatakategorier som antingen innehåller</a:t>
            </a:r>
          </a:p>
          <a:p>
            <a:pPr lvl="1"/>
            <a:r>
              <a:rPr lang="sv-SE"/>
              <a:t>enbart nationella grunddatavärden, t.ex. länder</a:t>
            </a:r>
          </a:p>
          <a:p>
            <a:pPr lvl="1"/>
            <a:r>
              <a:rPr lang="sv-SE"/>
              <a:t>enbart lokala grunddatavärden, t.ex. lokala märkningar</a:t>
            </a:r>
          </a:p>
          <a:p>
            <a:pPr lvl="1"/>
            <a:r>
              <a:rPr lang="sv-SE"/>
              <a:t>Både nationella och lokala grunddatavärden, t.ex. betygsskalor</a:t>
            </a:r>
          </a:p>
          <a:p>
            <a:pPr marL="0" indent="0">
              <a:buNone/>
            </a:pPr>
            <a:endParaRPr lang="sv-SE"/>
          </a:p>
        </p:txBody>
      </p:sp>
    </p:spTree>
    <p:extLst>
      <p:ext uri="{BB962C8B-B14F-4D97-AF65-F5344CB8AC3E}">
        <p14:creationId xmlns:p14="http://schemas.microsoft.com/office/powerpoint/2010/main" val="209556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Grunddata (Kataloginformation) i nya Ladok</a:t>
            </a:r>
          </a:p>
        </p:txBody>
      </p:sp>
      <p:sp>
        <p:nvSpPr>
          <p:cNvPr id="3" name="Platshållare för innehåll 2"/>
          <p:cNvSpPr>
            <a:spLocks noGrp="1"/>
          </p:cNvSpPr>
          <p:nvPr>
            <p:ph idx="1"/>
          </p:nvPr>
        </p:nvSpPr>
        <p:spPr/>
        <p:txBody>
          <a:bodyPr>
            <a:normAutofit lnSpcReduction="10000"/>
          </a:bodyPr>
          <a:lstStyle/>
          <a:p>
            <a:r>
              <a:rPr lang="sv-SE" sz="2000"/>
              <a:t>De nationella grunddatakategorierna utgörs ofta av allmänna standarder, t.ex. ISO-standarder eller av andra myndigheter bestämda indelningar, t.ex. SCB, UKÄ</a:t>
            </a:r>
          </a:p>
          <a:p>
            <a:pPr lvl="1"/>
            <a:r>
              <a:rPr lang="sv-SE" sz="1600"/>
              <a:t>Det kan också handla om attribut som behövs internt i Ladok eller behöver vara enhetliga i kommunikationen med andra system</a:t>
            </a:r>
          </a:p>
          <a:p>
            <a:pPr lvl="1"/>
            <a:r>
              <a:rPr lang="sv-SE" sz="1600"/>
              <a:t>Handhas av nationell administratör</a:t>
            </a:r>
          </a:p>
          <a:p>
            <a:r>
              <a:rPr lang="sv-SE" sz="2000"/>
              <a:t>De lokala grunddatakategorierna bestämmer lärosätet över självt</a:t>
            </a:r>
          </a:p>
          <a:p>
            <a:r>
              <a:rPr lang="sv-SE" sz="2000"/>
              <a:t>De kategorier som innehåller både nationella och lokala värden har en viss mängd värden som alla lärosäten kan (bör) använda, men det är också möjligt att lägga till lärosätesspecifika värden om det inte finns ett allmänt intresse eller behov av att utöka den nationella värdemängden</a:t>
            </a:r>
          </a:p>
          <a:p>
            <a:endParaRPr lang="sv-SE"/>
          </a:p>
        </p:txBody>
      </p:sp>
    </p:spTree>
    <p:extLst>
      <p:ext uri="{BB962C8B-B14F-4D97-AF65-F5344CB8AC3E}">
        <p14:creationId xmlns:p14="http://schemas.microsoft.com/office/powerpoint/2010/main" val="359674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rotWithShape="1">
          <a:blip r:embed="rId2"/>
          <a:srcRect l="53308" r="6526" b="7317"/>
          <a:stretch/>
        </p:blipFill>
        <p:spPr>
          <a:xfrm>
            <a:off x="986117" y="235313"/>
            <a:ext cx="7117977" cy="5132725"/>
          </a:xfrm>
          <a:prstGeom prst="rect">
            <a:avLst/>
          </a:prstGeom>
        </p:spPr>
      </p:pic>
    </p:spTree>
    <p:extLst>
      <p:ext uri="{BB962C8B-B14F-4D97-AF65-F5344CB8AC3E}">
        <p14:creationId xmlns:p14="http://schemas.microsoft.com/office/powerpoint/2010/main" val="473904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Nationella och lokala grunddata och informationskonverteraren</a:t>
            </a:r>
          </a:p>
        </p:txBody>
      </p:sp>
      <p:sp>
        <p:nvSpPr>
          <p:cNvPr id="3" name="Platshållare för innehåll 2"/>
          <p:cNvSpPr>
            <a:spLocks noGrp="1"/>
          </p:cNvSpPr>
          <p:nvPr>
            <p:ph idx="1"/>
          </p:nvPr>
        </p:nvSpPr>
        <p:spPr/>
        <p:txBody>
          <a:bodyPr>
            <a:normAutofit lnSpcReduction="10000"/>
          </a:bodyPr>
          <a:lstStyle/>
          <a:p>
            <a:r>
              <a:rPr lang="sv-SE"/>
              <a:t>MIT-IK-miljön innehåller (ska innehålla) alla nationellt definierade grunddatavärden</a:t>
            </a:r>
          </a:p>
          <a:p>
            <a:pPr lvl="1"/>
            <a:r>
              <a:rPr lang="sv-SE"/>
              <a:t>Om en kod med tillhörande benämning finns upplagd som nationellt grunddatavärde, väljer IK:n att konvertera kod i nuvarande Ladok till det nationella värdet</a:t>
            </a:r>
          </a:p>
          <a:p>
            <a:pPr lvl="1"/>
            <a:r>
              <a:rPr lang="sv-SE"/>
              <a:t>Den kod som ska konverteras in måste dock ha en benämning som överensstämmer med den benämning som det nationella värdet har</a:t>
            </a:r>
          </a:p>
          <a:p>
            <a:pPr lvl="3"/>
            <a:r>
              <a:rPr lang="sv-SE"/>
              <a:t>Ingen kontroll av gemener/versaler</a:t>
            </a:r>
          </a:p>
          <a:p>
            <a:pPr lvl="1"/>
            <a:r>
              <a:rPr lang="sv-SE"/>
              <a:t>Både den svenska och den engelska benämningen matchas. Undantag:</a:t>
            </a:r>
          </a:p>
          <a:p>
            <a:pPr lvl="3"/>
            <a:r>
              <a:rPr lang="sv-SE"/>
              <a:t>Matchning av engelskt namn görs ej för Extern part</a:t>
            </a:r>
          </a:p>
        </p:txBody>
      </p:sp>
    </p:spTree>
    <p:extLst>
      <p:ext uri="{BB962C8B-B14F-4D97-AF65-F5344CB8AC3E}">
        <p14:creationId xmlns:p14="http://schemas.microsoft.com/office/powerpoint/2010/main" val="2741193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Nationella och lokala grunddata och informationskonverteraren</a:t>
            </a:r>
          </a:p>
        </p:txBody>
      </p:sp>
      <p:sp>
        <p:nvSpPr>
          <p:cNvPr id="3" name="Platshållare för innehåll 2"/>
          <p:cNvSpPr>
            <a:spLocks noGrp="1"/>
          </p:cNvSpPr>
          <p:nvPr>
            <p:ph idx="1"/>
          </p:nvPr>
        </p:nvSpPr>
        <p:spPr/>
        <p:txBody>
          <a:bodyPr>
            <a:normAutofit fontScale="92500" lnSpcReduction="10000"/>
          </a:bodyPr>
          <a:lstStyle/>
          <a:p>
            <a:pPr lvl="1"/>
            <a:r>
              <a:rPr lang="sv-SE"/>
              <a:t>Om kod och benämning inte stämmer överens, skapas ett lokalt grunddatavärde. Om motsvarande kod finns för ett nationellt grunddatavärde, kommer IK:n också att sätta ett slutdatum (=konverteringsdatum) för för det lokala värdet som konverterats</a:t>
            </a:r>
          </a:p>
          <a:p>
            <a:pPr lvl="2"/>
            <a:r>
              <a:rPr lang="sv-SE"/>
              <a:t>Det nationella värdet ”tar över” och det är dess benämning som gäller för framtida användning</a:t>
            </a:r>
          </a:p>
          <a:p>
            <a:pPr lvl="2"/>
            <a:r>
              <a:rPr lang="sv-SE"/>
              <a:t>Vill man fortsätta använda de egna grunddatavärdena (koderna) med lokala benämningar kan man ta bort slutdatumet. </a:t>
            </a:r>
          </a:p>
          <a:p>
            <a:pPr lvl="3"/>
            <a:r>
              <a:rPr lang="sv-SE"/>
              <a:t>OBS! Det är särskilt viktigt att kontrollera de egna betygsskalorna mot de nationella så att man får de benämningar på betygsgraderna som man ska ha</a:t>
            </a:r>
          </a:p>
          <a:p>
            <a:pPr lvl="2"/>
            <a:r>
              <a:rPr lang="sv-SE"/>
              <a:t>(De värden man har lagt ner i gamla Ladok får också slutdatum=konverteringsdatum, dessa bör man förstås inte återuppliva!)</a:t>
            </a:r>
          </a:p>
        </p:txBody>
      </p:sp>
    </p:spTree>
    <p:extLst>
      <p:ext uri="{BB962C8B-B14F-4D97-AF65-F5344CB8AC3E}">
        <p14:creationId xmlns:p14="http://schemas.microsoft.com/office/powerpoint/2010/main" val="818974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MIT-IK som hjälp i registervården av grunddata</a:t>
            </a:r>
          </a:p>
        </p:txBody>
      </p:sp>
      <p:sp>
        <p:nvSpPr>
          <p:cNvPr id="3" name="Platshållare för innehåll 2"/>
          <p:cNvSpPr>
            <a:spLocks noGrp="1"/>
          </p:cNvSpPr>
          <p:nvPr>
            <p:ph idx="1"/>
          </p:nvPr>
        </p:nvSpPr>
        <p:spPr/>
        <p:txBody>
          <a:bodyPr>
            <a:normAutofit fontScale="92500" lnSpcReduction="20000"/>
          </a:bodyPr>
          <a:lstStyle/>
          <a:p>
            <a:r>
              <a:rPr lang="sv-SE"/>
              <a:t>I MIT-IK-miljön finns de nationella grunddatavärden som hittills lagts in i produktionsmiljön – med tre veckors fördröjning</a:t>
            </a:r>
          </a:p>
          <a:p>
            <a:r>
              <a:rPr lang="sv-SE"/>
              <a:t>Nationella värden och eventuella lokala ”dubbletter” syns i listan över vilka värden som finns i resp. grunddatakategori</a:t>
            </a:r>
          </a:p>
          <a:p>
            <a:r>
              <a:rPr lang="sv-SE"/>
              <a:t>Det går också att exportera en lista som kan öppnas i t.ex. Excel och sorteras t.ex. efter verksamhetskod eller benämning så att man hittar ev. dubbletter</a:t>
            </a:r>
          </a:p>
          <a:p>
            <a:r>
              <a:rPr lang="sv-SE" b="1"/>
              <a:t>Rekommendation:</a:t>
            </a:r>
            <a:r>
              <a:rPr lang="sv-SE"/>
              <a:t> Korrigera i möjligaste mån de lokala benämningarna i nuvarande Ladok så att de överensstämmer med de nationella i MIT-IK. Då försvinner dubbleringen nästa gång man kör IK:n</a:t>
            </a:r>
          </a:p>
        </p:txBody>
      </p:sp>
    </p:spTree>
    <p:extLst>
      <p:ext uri="{BB962C8B-B14F-4D97-AF65-F5344CB8AC3E}">
        <p14:creationId xmlns:p14="http://schemas.microsoft.com/office/powerpoint/2010/main" val="2230718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MIT-IK som hjälp i registervården av grunddata</a:t>
            </a:r>
          </a:p>
        </p:txBody>
      </p:sp>
      <p:sp>
        <p:nvSpPr>
          <p:cNvPr id="3" name="Platshållare för innehåll 2"/>
          <p:cNvSpPr>
            <a:spLocks noGrp="1"/>
          </p:cNvSpPr>
          <p:nvPr>
            <p:ph idx="1"/>
          </p:nvPr>
        </p:nvSpPr>
        <p:spPr/>
        <p:txBody>
          <a:bodyPr/>
          <a:lstStyle/>
          <a:p>
            <a:r>
              <a:rPr lang="sv-SE"/>
              <a:t>IK:n kommer också att hjälpa till med att indikera avvikelser i grunddatavärden som leder till att den skapar ett lokalt värde fast en likadan nationell kod redan finns</a:t>
            </a:r>
          </a:p>
          <a:p>
            <a:pPr lvl="1"/>
            <a:r>
              <a:rPr lang="sv-SE"/>
              <a:t>Beräknad leverans i februari-mars 2017.</a:t>
            </a:r>
          </a:p>
        </p:txBody>
      </p:sp>
    </p:spTree>
    <p:extLst>
      <p:ext uri="{BB962C8B-B14F-4D97-AF65-F5344CB8AC3E}">
        <p14:creationId xmlns:p14="http://schemas.microsoft.com/office/powerpoint/2010/main" val="4088411439"/>
      </p:ext>
    </p:extLst>
  </p:cSld>
  <p:clrMapOvr>
    <a:masterClrMapping/>
  </p:clrMapOvr>
</p:sld>
</file>

<file path=ppt/theme/theme1.xml><?xml version="1.0" encoding="utf-8"?>
<a:theme xmlns:a="http://schemas.openxmlformats.org/drawingml/2006/main" name="Mall_Ladok">
  <a:themeElements>
    <a:clrScheme name="Anpassad 4">
      <a:dk1>
        <a:srgbClr val="000000"/>
      </a:dk1>
      <a:lt1>
        <a:sysClr val="window" lastClr="FFFFFF"/>
      </a:lt1>
      <a:dk2>
        <a:srgbClr val="73B026"/>
      </a:dk2>
      <a:lt2>
        <a:srgbClr val="A483D5"/>
      </a:lt2>
      <a:accent1>
        <a:srgbClr val="73B026"/>
      </a:accent1>
      <a:accent2>
        <a:srgbClr val="5316AC"/>
      </a:accent2>
      <a:accent3>
        <a:srgbClr val="216B15"/>
      </a:accent3>
      <a:accent4>
        <a:srgbClr val="AA1871"/>
      </a:accent4>
      <a:accent5>
        <a:srgbClr val="2770AC"/>
      </a:accent5>
      <a:accent6>
        <a:srgbClr val="B6D887"/>
      </a:accent6>
      <a:hlink>
        <a:srgbClr val="5316AC"/>
      </a:hlink>
      <a:folHlink>
        <a:srgbClr val="935B96"/>
      </a:folHlink>
    </a:clrScheme>
    <a:fontScheme name="Rutnät">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Förmån">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Ladok_version1</Template>
  <TotalTime>1495</TotalTime>
  <Words>858</Words>
  <Application>Microsoft Office PowerPoint</Application>
  <PresentationFormat>Bildspel på skärmen (4:3)</PresentationFormat>
  <Paragraphs>63</Paragraphs>
  <Slides>13</Slides>
  <Notes>1</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13</vt:i4>
      </vt:variant>
    </vt:vector>
  </HeadingPairs>
  <TitlesOfParts>
    <vt:vector size="21" baseType="lpstr">
      <vt:lpstr>Arial</vt:lpstr>
      <vt:lpstr>Calibri</vt:lpstr>
      <vt:lpstr>Franklin Gothic Book</vt:lpstr>
      <vt:lpstr>Franklin Gothic Medium</vt:lpstr>
      <vt:lpstr>Impact</vt:lpstr>
      <vt:lpstr>Times New Roman</vt:lpstr>
      <vt:lpstr>Wingdings</vt:lpstr>
      <vt:lpstr>Mall_Ladok</vt:lpstr>
      <vt:lpstr>Grunddata i nya Ladok Webbutbildning 2017-01-27</vt:lpstr>
      <vt:lpstr>Innehåll</vt:lpstr>
      <vt:lpstr>Grunddata (Kataloginformation) i nya Ladok</vt:lpstr>
      <vt:lpstr>Grunddata (Kataloginformation) i nya Ladok</vt:lpstr>
      <vt:lpstr>PowerPoint-presentation</vt:lpstr>
      <vt:lpstr>Nationella och lokala grunddata och informationskonverteraren</vt:lpstr>
      <vt:lpstr>Nationella och lokala grunddata och informationskonverteraren</vt:lpstr>
      <vt:lpstr>MIT-IK som hjälp i registervården av grunddata</vt:lpstr>
      <vt:lpstr>MIT-IK som hjälp i registervården av grunddata</vt:lpstr>
      <vt:lpstr>Registervård av grunddata</vt:lpstr>
      <vt:lpstr>Registervårdstips</vt:lpstr>
      <vt:lpstr>Kommande förbättringar</vt:lpstr>
      <vt:lpstr>Läs mer på Ladok Dokumentation</vt:lpstr>
    </vt:vector>
  </TitlesOfParts>
  <Company>Örebro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Forskarnivån i nya Ladok NUAK 2015-09-22</dc:title>
  <dc:creator>Matz-Ola Cajdert</dc:creator>
  <cp:lastModifiedBy>Ladok</cp:lastModifiedBy>
  <cp:revision>84</cp:revision>
  <dcterms:created xsi:type="dcterms:W3CDTF">2015-09-10T08:22:03Z</dcterms:created>
  <dcterms:modified xsi:type="dcterms:W3CDTF">2017-05-17T14:11:27Z</dcterms:modified>
</cp:coreProperties>
</file>